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Nunito"/>
      <p:regular r:id="rId31"/>
      <p:bold r:id="rId32"/>
      <p:italic r:id="rId33"/>
      <p:boldItalic r:id="rId34"/>
    </p:embeddedFont>
    <p:embeddedFont>
      <p:font typeface="Montserrat"/>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5FD89048-B04A-495A-BBF7-B6FC3BA8F0D2}">
  <a:tblStyle styleId="{5FD89048-B04A-495A-BBF7-B6FC3BA8F0D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italic.fntdata"/><Relationship Id="rId10" Type="http://schemas.openxmlformats.org/officeDocument/2006/relationships/slide" Target="slides/slide5.xml"/><Relationship Id="rId32" Type="http://schemas.openxmlformats.org/officeDocument/2006/relationships/font" Target="fonts/Nunito-bold.fntdata"/><Relationship Id="rId13" Type="http://schemas.openxmlformats.org/officeDocument/2006/relationships/slide" Target="slides/slide8.xml"/><Relationship Id="rId35" Type="http://schemas.openxmlformats.org/officeDocument/2006/relationships/font" Target="fonts/Montserrat-regular.fntdata"/><Relationship Id="rId12" Type="http://schemas.openxmlformats.org/officeDocument/2006/relationships/slide" Target="slides/slide7.xml"/><Relationship Id="rId34" Type="http://schemas.openxmlformats.org/officeDocument/2006/relationships/font" Target="fonts/Nunito-boldItalic.fntdata"/><Relationship Id="rId15" Type="http://schemas.openxmlformats.org/officeDocument/2006/relationships/slide" Target="slides/slide10.xml"/><Relationship Id="rId37" Type="http://schemas.openxmlformats.org/officeDocument/2006/relationships/font" Target="fonts/Montserrat-italic.fntdata"/><Relationship Id="rId14" Type="http://schemas.openxmlformats.org/officeDocument/2006/relationships/slide" Target="slides/slide9.xml"/><Relationship Id="rId36" Type="http://schemas.openxmlformats.org/officeDocument/2006/relationships/font" Target="fonts/Montserrat-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Montserra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Sai</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58c0f017a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8c0f017a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57ec2606aa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57ec2606a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4c859d0ced_2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4c859d0ced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Kevin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4c8685ad46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4c8685ad46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Kevin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57ec2606a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57ec2606a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Chat briefly about each component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56ab21644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56ab21644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4c84a7b5ea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4c84a7b5ea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Norris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57ec2606a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57ec2606a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Acceptance Testing</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57ec2606a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57ec2606a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58c0f017a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8c0f017a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57ec2606a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57ec2606a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57ec2606aa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7ec2606a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4c84a7b5ea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4c84a7b5ea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Kevin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Notes: In reality, we found that the accuracy of measurements was very good. The last case is very rare, especially with the filtering we do. The harder part is figuring out which guesses are wrong</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4c84a7b5ea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4c84a7b5ea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Norris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4c859d0ce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4c859d0ce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Yassine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4c859d0ced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4c859d0ced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Yassine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4c84a7b5ea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4c84a7b5ea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57ec2606a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57ec2606a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4c84a7b5ea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c84a7b5ea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Keenan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4c859d0ce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4c859d0ce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Keenan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c8685ad46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c8685ad46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Keenan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4c859d0ce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4c859d0ce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KeenanKeenan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4c84a7b5ea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4c84a7b5ea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Sai</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4c859d0ced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4c859d0ced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Sai / Kevin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drive.google.com/file/d/1MPURupf1G0UFnRH8sZCq069yVaOf7r9s/view"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2969950" y="1404200"/>
            <a:ext cx="61740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3600"/>
              <a:t>M.N.S.L.A.C</a:t>
            </a:r>
            <a:endParaRPr sz="3600"/>
          </a:p>
          <a:p>
            <a:pPr indent="0" lvl="0" marL="0" rtl="0" algn="l">
              <a:spcBef>
                <a:spcPts val="0"/>
              </a:spcBef>
              <a:spcAft>
                <a:spcPts val="0"/>
              </a:spcAft>
              <a:buNone/>
            </a:pPr>
            <a:r>
              <a:rPr lang="en" sz="1400"/>
              <a:t>Mesh Networks for Simultaneous Localization and Communication</a:t>
            </a:r>
            <a:endParaRPr sz="1400"/>
          </a:p>
          <a:p>
            <a:pPr indent="0" lvl="0" marL="0" rtl="0" algn="l">
              <a:spcBef>
                <a:spcPts val="0"/>
              </a:spcBef>
              <a:spcAft>
                <a:spcPts val="0"/>
              </a:spcAft>
              <a:buNone/>
            </a:pPr>
            <a:r>
              <a:t/>
            </a:r>
            <a:endParaRPr sz="1800"/>
          </a:p>
          <a:p>
            <a:pPr indent="0" lvl="0" marL="0" rtl="0" algn="l">
              <a:spcBef>
                <a:spcPts val="0"/>
              </a:spcBef>
              <a:spcAft>
                <a:spcPts val="0"/>
              </a:spcAft>
              <a:buNone/>
            </a:pPr>
            <a:r>
              <a:t/>
            </a:r>
            <a:endParaRPr sz="3600"/>
          </a:p>
        </p:txBody>
      </p:sp>
      <p:sp>
        <p:nvSpPr>
          <p:cNvPr id="135" name="Google Shape;135;p13"/>
          <p:cNvSpPr txBox="1"/>
          <p:nvPr>
            <p:ph idx="1" type="subTitle"/>
          </p:nvPr>
        </p:nvSpPr>
        <p:spPr>
          <a:xfrm>
            <a:off x="6627250" y="3157300"/>
            <a:ext cx="1496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Team 1961C</a:t>
            </a:r>
            <a:endParaRPr sz="1800"/>
          </a:p>
          <a:p>
            <a:pPr indent="0" lvl="0" marL="0" rtl="0" algn="l">
              <a:spcBef>
                <a:spcPts val="0"/>
              </a:spcBef>
              <a:spcAft>
                <a:spcPts val="0"/>
              </a:spcAft>
              <a:buNone/>
            </a:pPr>
            <a:r>
              <a:rPr lang="en" sz="1200"/>
              <a:t>Kevin Abraham</a:t>
            </a:r>
            <a:endParaRPr sz="1200"/>
          </a:p>
          <a:p>
            <a:pPr indent="0" lvl="0" marL="0" rtl="0" algn="l">
              <a:spcBef>
                <a:spcPts val="0"/>
              </a:spcBef>
              <a:spcAft>
                <a:spcPts val="0"/>
              </a:spcAft>
              <a:buNone/>
            </a:pPr>
            <a:r>
              <a:rPr lang="en" sz="1200"/>
              <a:t>Yassine Bennani</a:t>
            </a:r>
            <a:endParaRPr sz="1200"/>
          </a:p>
          <a:p>
            <a:pPr indent="0" lvl="0" marL="0" rtl="0" algn="l">
              <a:spcBef>
                <a:spcPts val="0"/>
              </a:spcBef>
              <a:spcAft>
                <a:spcPts val="0"/>
              </a:spcAft>
              <a:buNone/>
            </a:pPr>
            <a:r>
              <a:rPr lang="en" sz="1200"/>
              <a:t>Sai Molugoori</a:t>
            </a:r>
            <a:endParaRPr sz="1200"/>
          </a:p>
          <a:p>
            <a:pPr indent="0" lvl="0" marL="0" rtl="0" algn="l">
              <a:spcBef>
                <a:spcPts val="0"/>
              </a:spcBef>
              <a:spcAft>
                <a:spcPts val="0"/>
              </a:spcAft>
              <a:buNone/>
            </a:pPr>
            <a:r>
              <a:rPr lang="en" sz="1200"/>
              <a:t>Keenan Nicholson</a:t>
            </a:r>
            <a:endParaRPr sz="1200"/>
          </a:p>
          <a:p>
            <a:pPr indent="0" lvl="0" marL="0" rtl="0" algn="l">
              <a:spcBef>
                <a:spcPts val="0"/>
              </a:spcBef>
              <a:spcAft>
                <a:spcPts val="0"/>
              </a:spcAft>
              <a:buNone/>
            </a:pPr>
            <a:r>
              <a:rPr lang="en" sz="1200"/>
              <a:t>Norris Nicholson</a:t>
            </a:r>
            <a:endParaRPr sz="1200"/>
          </a:p>
          <a:p>
            <a:pPr indent="0" lvl="0" marL="0" rtl="0" algn="l">
              <a:spcBef>
                <a:spcPts val="0"/>
              </a:spcBef>
              <a:spcAft>
                <a:spcPts val="0"/>
              </a:spcAft>
              <a:buNone/>
            </a:pPr>
            <a:r>
              <a:t/>
            </a:r>
            <a:endParaRPr sz="1800"/>
          </a:p>
        </p:txBody>
      </p:sp>
      <p:pic>
        <p:nvPicPr>
          <p:cNvPr id="136" name="Google Shape;136;p13"/>
          <p:cNvPicPr preferRelativeResize="0"/>
          <p:nvPr/>
        </p:nvPicPr>
        <p:blipFill>
          <a:blip r:embed="rId3">
            <a:alphaModFix/>
          </a:blip>
          <a:stretch>
            <a:fillRect/>
          </a:stretch>
        </p:blipFill>
        <p:spPr>
          <a:xfrm>
            <a:off x="6778525" y="112776"/>
            <a:ext cx="2254449" cy="219732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4933225" y="393750"/>
            <a:ext cx="34032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Microcontrollers</a:t>
            </a:r>
            <a:endParaRPr/>
          </a:p>
        </p:txBody>
      </p:sp>
      <p:sp>
        <p:nvSpPr>
          <p:cNvPr id="191" name="Google Shape;191;p22"/>
          <p:cNvSpPr txBox="1"/>
          <p:nvPr>
            <p:ph idx="2" type="body"/>
          </p:nvPr>
        </p:nvSpPr>
        <p:spPr>
          <a:xfrm>
            <a:off x="4933221" y="1307850"/>
            <a:ext cx="3403200" cy="2911200"/>
          </a:xfrm>
          <a:prstGeom prst="rect">
            <a:avLst/>
          </a:prstGeom>
        </p:spPr>
        <p:txBody>
          <a:bodyPr anchorCtr="0" anchor="t" bIns="91425" lIns="91425" spcFirstLastPara="1" rIns="91425" wrap="square" tIns="91425">
            <a:noAutofit/>
          </a:bodyPr>
          <a:lstStyle/>
          <a:p>
            <a:pPr indent="0" lvl="0" marL="0" rtl="0" algn="l">
              <a:lnSpc>
                <a:spcPct val="114000"/>
              </a:lnSpc>
              <a:spcBef>
                <a:spcPts val="0"/>
              </a:spcBef>
              <a:spcAft>
                <a:spcPts val="0"/>
              </a:spcAft>
              <a:buNone/>
            </a:pPr>
            <a:r>
              <a:rPr b="1" lang="en" sz="1800"/>
              <a:t>AVR vs. ARM vs. Xtensa RISC</a:t>
            </a:r>
            <a:endParaRPr b="1" sz="1800"/>
          </a:p>
          <a:p>
            <a:pPr indent="-317500" lvl="0" marL="457200" rtl="0" algn="l">
              <a:lnSpc>
                <a:spcPct val="114000"/>
              </a:lnSpc>
              <a:spcBef>
                <a:spcPts val="0"/>
              </a:spcBef>
              <a:spcAft>
                <a:spcPts val="0"/>
              </a:spcAft>
              <a:buSzPts val="1400"/>
              <a:buChar char="●"/>
            </a:pPr>
            <a:r>
              <a:rPr lang="en" sz="1400"/>
              <a:t>Library compatibility</a:t>
            </a:r>
            <a:endParaRPr sz="1400"/>
          </a:p>
          <a:p>
            <a:pPr indent="-317500" lvl="0" marL="457200" rtl="0" algn="l">
              <a:lnSpc>
                <a:spcPct val="114000"/>
              </a:lnSpc>
              <a:spcBef>
                <a:spcPts val="0"/>
              </a:spcBef>
              <a:spcAft>
                <a:spcPts val="0"/>
              </a:spcAft>
              <a:buSzPts val="1400"/>
              <a:buChar char="●"/>
            </a:pPr>
            <a:r>
              <a:rPr lang="en" sz="1400"/>
              <a:t>Processing speed</a:t>
            </a:r>
            <a:endParaRPr sz="1400"/>
          </a:p>
          <a:p>
            <a:pPr indent="-317500" lvl="0" marL="457200" rtl="0" algn="l">
              <a:lnSpc>
                <a:spcPct val="114000"/>
              </a:lnSpc>
              <a:spcBef>
                <a:spcPts val="0"/>
              </a:spcBef>
              <a:spcAft>
                <a:spcPts val="0"/>
              </a:spcAft>
              <a:buSzPts val="1400"/>
              <a:buChar char="●"/>
            </a:pPr>
            <a:r>
              <a:rPr lang="en" sz="1400"/>
              <a:t>Power consumption</a:t>
            </a:r>
            <a:endParaRPr sz="1400"/>
          </a:p>
          <a:p>
            <a:pPr indent="0" lvl="0" marL="0" rtl="0" algn="l">
              <a:lnSpc>
                <a:spcPct val="114000"/>
              </a:lnSpc>
              <a:spcBef>
                <a:spcPts val="0"/>
              </a:spcBef>
              <a:spcAft>
                <a:spcPts val="0"/>
              </a:spcAft>
              <a:buNone/>
            </a:pPr>
            <a:r>
              <a:t/>
            </a:r>
            <a:endParaRPr sz="1200"/>
          </a:p>
          <a:p>
            <a:pPr indent="0" lvl="0" marL="0" rtl="0" algn="l">
              <a:lnSpc>
                <a:spcPct val="114000"/>
              </a:lnSpc>
              <a:spcBef>
                <a:spcPts val="0"/>
              </a:spcBef>
              <a:spcAft>
                <a:spcPts val="0"/>
              </a:spcAft>
              <a:buNone/>
            </a:pPr>
            <a:r>
              <a:rPr b="1" lang="en" sz="1800"/>
              <a:t>Final Design Considerations</a:t>
            </a:r>
            <a:endParaRPr b="1" sz="1800"/>
          </a:p>
          <a:p>
            <a:pPr indent="-317500" lvl="0" marL="457200" rtl="0" algn="l">
              <a:lnSpc>
                <a:spcPct val="114000"/>
              </a:lnSpc>
              <a:spcBef>
                <a:spcPts val="0"/>
              </a:spcBef>
              <a:spcAft>
                <a:spcPts val="0"/>
              </a:spcAft>
              <a:buSzPts val="1400"/>
              <a:buChar char="●"/>
            </a:pPr>
            <a:r>
              <a:rPr lang="en" sz="1400"/>
              <a:t>AVR and ARM-based microcontrollers can be integrated into the PCB</a:t>
            </a:r>
            <a:endParaRPr sz="1400"/>
          </a:p>
          <a:p>
            <a:pPr indent="-317500" lvl="0" marL="457200" rtl="0" algn="l">
              <a:lnSpc>
                <a:spcPct val="114000"/>
              </a:lnSpc>
              <a:spcBef>
                <a:spcPts val="0"/>
              </a:spcBef>
              <a:spcAft>
                <a:spcPts val="0"/>
              </a:spcAft>
              <a:buSzPts val="1400"/>
              <a:buChar char="●"/>
            </a:pPr>
            <a:r>
              <a:rPr lang="en" sz="1400"/>
              <a:t>Modules from Espressif would be soldered to the PCB as is</a:t>
            </a:r>
            <a:endParaRPr sz="1400"/>
          </a:p>
        </p:txBody>
      </p:sp>
      <p:sp>
        <p:nvSpPr>
          <p:cNvPr id="192" name="Google Shape;192;p22"/>
          <p:cNvSpPr txBox="1"/>
          <p:nvPr>
            <p:ph type="title"/>
          </p:nvPr>
        </p:nvSpPr>
        <p:spPr>
          <a:xfrm>
            <a:off x="1297500" y="393750"/>
            <a:ext cx="34032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Radio Transceiver	</a:t>
            </a:r>
            <a:endParaRPr/>
          </a:p>
        </p:txBody>
      </p:sp>
      <p:sp>
        <p:nvSpPr>
          <p:cNvPr id="193" name="Google Shape;193;p22"/>
          <p:cNvSpPr txBox="1"/>
          <p:nvPr>
            <p:ph idx="1" type="body"/>
          </p:nvPr>
        </p:nvSpPr>
        <p:spPr>
          <a:xfrm>
            <a:off x="1297500" y="1307850"/>
            <a:ext cx="3403200" cy="291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t>DW1000</a:t>
            </a:r>
            <a:endParaRPr b="1" sz="1800"/>
          </a:p>
          <a:p>
            <a:pPr indent="-330200" lvl="0" marL="457200" rtl="0" algn="l">
              <a:lnSpc>
                <a:spcPct val="115000"/>
              </a:lnSpc>
              <a:spcBef>
                <a:spcPts val="0"/>
              </a:spcBef>
              <a:spcAft>
                <a:spcPts val="0"/>
              </a:spcAft>
              <a:buSzPts val="1600"/>
              <a:buChar char="●"/>
            </a:pPr>
            <a:r>
              <a:rPr lang="en" sz="1600"/>
              <a:t>Onboard ToF hardware</a:t>
            </a:r>
            <a:endParaRPr sz="1600"/>
          </a:p>
          <a:p>
            <a:pPr indent="-330200" lvl="0" marL="457200" rtl="0" algn="l">
              <a:lnSpc>
                <a:spcPct val="115000"/>
              </a:lnSpc>
              <a:spcBef>
                <a:spcPts val="0"/>
              </a:spcBef>
              <a:spcAft>
                <a:spcPts val="0"/>
              </a:spcAft>
              <a:buSzPts val="1600"/>
              <a:buChar char="●"/>
            </a:pPr>
            <a:r>
              <a:rPr lang="en" sz="1600"/>
              <a:t>Supports communication between modules</a:t>
            </a:r>
            <a:endParaRPr sz="1600"/>
          </a:p>
          <a:p>
            <a:pPr indent="0" lvl="0" marL="0" rtl="0" algn="l">
              <a:lnSpc>
                <a:spcPct val="115000"/>
              </a:lnSpc>
              <a:spcBef>
                <a:spcPts val="0"/>
              </a:spcBef>
              <a:spcAft>
                <a:spcPts val="0"/>
              </a:spcAft>
              <a:buNone/>
            </a:pPr>
            <a:r>
              <a:rPr b="1" lang="en" sz="1800"/>
              <a:t>Testing phase</a:t>
            </a:r>
            <a:endParaRPr b="1" sz="1800"/>
          </a:p>
          <a:p>
            <a:pPr indent="-330200" lvl="0" marL="457200" rtl="0" algn="l">
              <a:lnSpc>
                <a:spcPct val="115000"/>
              </a:lnSpc>
              <a:spcBef>
                <a:spcPts val="0"/>
              </a:spcBef>
              <a:spcAft>
                <a:spcPts val="0"/>
              </a:spcAft>
              <a:buSzPts val="1600"/>
              <a:buChar char="●"/>
            </a:pPr>
            <a:r>
              <a:rPr lang="en" sz="1600"/>
              <a:t>DWM1000 modules (integrated antenna) with pins broken out to a breadboard</a:t>
            </a:r>
            <a:endParaRPr sz="1600"/>
          </a:p>
          <a:p>
            <a:pPr indent="0" lvl="0" marL="0" rtl="0" algn="l">
              <a:lnSpc>
                <a:spcPct val="115000"/>
              </a:lnSpc>
              <a:spcBef>
                <a:spcPts val="0"/>
              </a:spcBef>
              <a:spcAft>
                <a:spcPts val="0"/>
              </a:spcAft>
              <a:buNone/>
            </a:pPr>
            <a:r>
              <a:rPr b="1" lang="en" sz="1800"/>
              <a:t>Final Development</a:t>
            </a:r>
            <a:endParaRPr b="1" sz="1800"/>
          </a:p>
          <a:p>
            <a:pPr indent="-330200" lvl="0" marL="457200" rtl="0" algn="l">
              <a:lnSpc>
                <a:spcPct val="115000"/>
              </a:lnSpc>
              <a:spcBef>
                <a:spcPts val="0"/>
              </a:spcBef>
              <a:spcAft>
                <a:spcPts val="0"/>
              </a:spcAft>
              <a:buSzPts val="1600"/>
              <a:buChar char="●"/>
            </a:pPr>
            <a:r>
              <a:rPr lang="en" sz="1600"/>
              <a:t>Custom PCB integrating DW1000, RF electronics, external antenna connection</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Design</a:t>
            </a:r>
            <a:endParaRPr/>
          </a:p>
        </p:txBody>
      </p:sp>
      <p:sp>
        <p:nvSpPr>
          <p:cNvPr id="199" name="Google Shape;199;p23"/>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Custom designed PCB board with microcontroller and DWM1000 radio module along with required components such as external crystal, resistors, capacitors, and diodes. </a:t>
            </a:r>
            <a:endParaRPr sz="1800"/>
          </a:p>
          <a:p>
            <a:pPr indent="-342900" lvl="0" marL="457200" rtl="0" algn="l">
              <a:lnSpc>
                <a:spcPct val="150000"/>
              </a:lnSpc>
              <a:spcBef>
                <a:spcPts val="0"/>
              </a:spcBef>
              <a:spcAft>
                <a:spcPts val="0"/>
              </a:spcAft>
              <a:buSzPts val="1800"/>
              <a:buChar char="●"/>
            </a:pPr>
            <a:r>
              <a:rPr lang="en" sz="1800"/>
              <a:t>Waterproof cases to hold PCB boards, battery powering electronics, and radio to receive and send signals.</a:t>
            </a:r>
            <a:endParaRPr sz="1800"/>
          </a:p>
          <a:p>
            <a:pPr indent="-342900" lvl="0" marL="457200" rtl="0" algn="l">
              <a:lnSpc>
                <a:spcPct val="150000"/>
              </a:lnSpc>
              <a:spcBef>
                <a:spcPts val="0"/>
              </a:spcBef>
              <a:spcAft>
                <a:spcPts val="0"/>
              </a:spcAft>
              <a:buSzPts val="1800"/>
              <a:buChar char="●"/>
            </a:pPr>
            <a:r>
              <a:rPr lang="en" sz="1800"/>
              <a:t>Base station to receive/process data and display to audience watching the regatta. </a:t>
            </a:r>
            <a:endParaRPr sz="1800"/>
          </a:p>
          <a:p>
            <a:pPr indent="-342900" lvl="0" marL="457200" rtl="0" algn="l">
              <a:lnSpc>
                <a:spcPct val="150000"/>
              </a:lnSpc>
              <a:spcBef>
                <a:spcPts val="0"/>
              </a:spcBef>
              <a:spcAft>
                <a:spcPts val="0"/>
              </a:spcAft>
              <a:buSzPts val="1800"/>
              <a:buChar char="●"/>
            </a:pPr>
            <a:r>
              <a:rPr lang="en" sz="1800"/>
              <a:t>Algorithm to use known locations of nodes to find location of nodes not in the range of two base stations.</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a:t>
            </a:r>
            <a:endParaRPr/>
          </a:p>
        </p:txBody>
      </p:sp>
      <p:sp>
        <p:nvSpPr>
          <p:cNvPr id="205" name="Google Shape;205;p24"/>
          <p:cNvSpPr/>
          <p:nvPr/>
        </p:nvSpPr>
        <p:spPr>
          <a:xfrm>
            <a:off x="2862888" y="2504118"/>
            <a:ext cx="914400" cy="7314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Nunito"/>
                <a:ea typeface="Nunito"/>
                <a:cs typeface="Nunito"/>
                <a:sym typeface="Nunito"/>
              </a:rPr>
              <a:t>Algorithm</a:t>
            </a:r>
            <a:endParaRPr sz="1100">
              <a:solidFill>
                <a:srgbClr val="FFFFFF"/>
              </a:solidFill>
              <a:latin typeface="Nunito"/>
              <a:ea typeface="Nunito"/>
              <a:cs typeface="Nunito"/>
              <a:sym typeface="Nunito"/>
            </a:endParaRPr>
          </a:p>
        </p:txBody>
      </p:sp>
      <p:sp>
        <p:nvSpPr>
          <p:cNvPr id="206" name="Google Shape;206;p24"/>
          <p:cNvSpPr/>
          <p:nvPr/>
        </p:nvSpPr>
        <p:spPr>
          <a:xfrm>
            <a:off x="1659450" y="1155450"/>
            <a:ext cx="838200" cy="838200"/>
          </a:xfrm>
          <a:prstGeom prst="ellipse">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Nunito"/>
                <a:ea typeface="Nunito"/>
                <a:cs typeface="Nunito"/>
                <a:sym typeface="Nunito"/>
              </a:rPr>
              <a:t>ToF</a:t>
            </a:r>
            <a:endParaRPr>
              <a:solidFill>
                <a:schemeClr val="accent6"/>
              </a:solidFill>
              <a:latin typeface="Nunito"/>
              <a:ea typeface="Nunito"/>
              <a:cs typeface="Nunito"/>
              <a:sym typeface="Nunito"/>
            </a:endParaRPr>
          </a:p>
        </p:txBody>
      </p:sp>
      <p:sp>
        <p:nvSpPr>
          <p:cNvPr id="207" name="Google Shape;207;p24"/>
          <p:cNvSpPr/>
          <p:nvPr/>
        </p:nvSpPr>
        <p:spPr>
          <a:xfrm>
            <a:off x="4080575" y="2641225"/>
            <a:ext cx="914400" cy="457200"/>
          </a:xfrm>
          <a:prstGeom prst="rightArrow">
            <a:avLst>
              <a:gd fmla="val 50000" name="adj1"/>
              <a:gd fmla="val 50000" name="adj2"/>
            </a:avLst>
          </a:prstGeom>
          <a:no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4"/>
          <p:cNvSpPr/>
          <p:nvPr/>
        </p:nvSpPr>
        <p:spPr>
          <a:xfrm>
            <a:off x="1659450" y="3745992"/>
            <a:ext cx="838200" cy="838200"/>
          </a:xfrm>
          <a:prstGeom prst="ellipse">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Nunito"/>
                <a:ea typeface="Nunito"/>
                <a:cs typeface="Nunito"/>
                <a:sym typeface="Nunito"/>
              </a:rPr>
              <a:t>ToF</a:t>
            </a:r>
            <a:endParaRPr>
              <a:solidFill>
                <a:schemeClr val="accent6"/>
              </a:solidFill>
              <a:latin typeface="Nunito"/>
              <a:ea typeface="Nunito"/>
              <a:cs typeface="Nunito"/>
              <a:sym typeface="Nunito"/>
            </a:endParaRPr>
          </a:p>
        </p:txBody>
      </p:sp>
      <p:sp>
        <p:nvSpPr>
          <p:cNvPr id="209" name="Google Shape;209;p24"/>
          <p:cNvSpPr/>
          <p:nvPr/>
        </p:nvSpPr>
        <p:spPr>
          <a:xfrm rot="5400000">
            <a:off x="2699325" y="1489525"/>
            <a:ext cx="838200" cy="838200"/>
          </a:xfrm>
          <a:prstGeom prst="bentArrow">
            <a:avLst>
              <a:gd fmla="val 25000" name="adj1"/>
              <a:gd fmla="val 25000" name="adj2"/>
              <a:gd fmla="val 25000" name="adj3"/>
              <a:gd fmla="val 43750" name="adj4"/>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4"/>
          <p:cNvSpPr/>
          <p:nvPr/>
        </p:nvSpPr>
        <p:spPr>
          <a:xfrm flipH="1" rot="5400000">
            <a:off x="2696325" y="3411935"/>
            <a:ext cx="841200" cy="841200"/>
          </a:xfrm>
          <a:prstGeom prst="bentArrow">
            <a:avLst>
              <a:gd fmla="val 25000" name="adj1"/>
              <a:gd fmla="val 25000" name="adj2"/>
              <a:gd fmla="val 25000" name="adj3"/>
              <a:gd fmla="val 43750" name="adj4"/>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4"/>
          <p:cNvSpPr/>
          <p:nvPr/>
        </p:nvSpPr>
        <p:spPr>
          <a:xfrm>
            <a:off x="1699200" y="2641225"/>
            <a:ext cx="914400" cy="457200"/>
          </a:xfrm>
          <a:prstGeom prst="rightArrow">
            <a:avLst>
              <a:gd fmla="val 50000" name="adj1"/>
              <a:gd fmla="val 50000" name="adj2"/>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611700" y="2450717"/>
            <a:ext cx="838200" cy="838200"/>
          </a:xfrm>
          <a:prstGeom prst="ellipse">
            <a:avLst/>
          </a:prstGeom>
          <a:no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Nunito"/>
                <a:ea typeface="Nunito"/>
                <a:cs typeface="Nunito"/>
                <a:sym typeface="Nunito"/>
              </a:rPr>
              <a:t>ToF</a:t>
            </a:r>
            <a:endParaRPr>
              <a:solidFill>
                <a:schemeClr val="accent6"/>
              </a:solidFill>
              <a:latin typeface="Nunito"/>
              <a:ea typeface="Nunito"/>
              <a:cs typeface="Nunito"/>
              <a:sym typeface="Nunito"/>
            </a:endParaRPr>
          </a:p>
        </p:txBody>
      </p:sp>
      <p:pic>
        <p:nvPicPr>
          <p:cNvPr id="213" name="Google Shape;213;p24"/>
          <p:cNvPicPr preferRelativeResize="0"/>
          <p:nvPr/>
        </p:nvPicPr>
        <p:blipFill rotWithShape="1">
          <a:blip r:embed="rId3">
            <a:alphaModFix/>
          </a:blip>
          <a:srcRect b="7290" l="3750" r="3870" t="10330"/>
          <a:stretch/>
        </p:blipFill>
        <p:spPr>
          <a:xfrm>
            <a:off x="5464950" y="1783014"/>
            <a:ext cx="3219049" cy="1892800"/>
          </a:xfrm>
          <a:prstGeom prst="rect">
            <a:avLst/>
          </a:prstGeom>
          <a:noFill/>
          <a:ln>
            <a:noFill/>
          </a:ln>
          <a:effectLst>
            <a:outerShdw blurRad="57150" rotWithShape="0" algn="bl" dir="5400000" dist="9525">
              <a:srgbClr val="000000">
                <a:alpha val="50000"/>
              </a:srgbClr>
            </a:outerShdw>
          </a:effectLst>
        </p:spPr>
      </p:pic>
      <p:pic>
        <p:nvPicPr>
          <p:cNvPr id="214" name="Google Shape;214;p24"/>
          <p:cNvPicPr preferRelativeResize="0"/>
          <p:nvPr/>
        </p:nvPicPr>
        <p:blipFill rotWithShape="1">
          <a:blip r:embed="rId4">
            <a:alphaModFix/>
          </a:blip>
          <a:srcRect b="7451" l="9531" r="9075" t="10114"/>
          <a:stretch/>
        </p:blipFill>
        <p:spPr>
          <a:xfrm>
            <a:off x="5594350" y="2571198"/>
            <a:ext cx="756460" cy="1230076"/>
          </a:xfrm>
          <a:prstGeom prst="rect">
            <a:avLst/>
          </a:prstGeom>
          <a:noFill/>
          <a:ln>
            <a:noFill/>
          </a:ln>
          <a:effectLst>
            <a:outerShdw blurRad="57150" rotWithShape="0" algn="bl" dir="5400000" dist="9525">
              <a:srgbClr val="000000"/>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25"/>
          <p:cNvSpPr/>
          <p:nvPr/>
        </p:nvSpPr>
        <p:spPr>
          <a:xfrm>
            <a:off x="0" y="0"/>
            <a:ext cx="8533800" cy="5143500"/>
          </a:xfrm>
          <a:prstGeom prst="rect">
            <a:avLst/>
          </a:prstGeom>
          <a:gradFill>
            <a:gsLst>
              <a:gs pos="0">
                <a:srgbClr val="FFFFFF">
                  <a:alpha val="0"/>
                </a:srgbClr>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5"/>
          <p:cNvSpPr/>
          <p:nvPr/>
        </p:nvSpPr>
        <p:spPr>
          <a:xfrm>
            <a:off x="6059675" y="752000"/>
            <a:ext cx="2474087" cy="3520438"/>
          </a:xfrm>
          <a:custGeom>
            <a:rect b="b" l="l" r="r" t="t"/>
            <a:pathLst>
              <a:path extrusionOk="0" h="142991" w="99832">
                <a:moveTo>
                  <a:pt x="0" y="72368"/>
                </a:moveTo>
                <a:lnTo>
                  <a:pt x="17438" y="46211"/>
                </a:lnTo>
                <a:lnTo>
                  <a:pt x="40543" y="24414"/>
                </a:lnTo>
                <a:lnTo>
                  <a:pt x="68880" y="8719"/>
                </a:lnTo>
                <a:lnTo>
                  <a:pt x="99832" y="0"/>
                </a:lnTo>
                <a:lnTo>
                  <a:pt x="99832" y="142991"/>
                </a:lnTo>
                <a:lnTo>
                  <a:pt x="68880" y="134272"/>
                </a:lnTo>
                <a:lnTo>
                  <a:pt x="41415" y="119014"/>
                </a:lnTo>
                <a:lnTo>
                  <a:pt x="17874" y="97217"/>
                </a:lnTo>
                <a:close/>
              </a:path>
            </a:pathLst>
          </a:custGeom>
          <a:solidFill>
            <a:schemeClr val="accent1"/>
          </a:solidFill>
          <a:ln>
            <a:noFill/>
          </a:ln>
        </p:spPr>
      </p:sp>
      <p:sp>
        <p:nvSpPr>
          <p:cNvPr id="221" name="Google Shape;221;p25"/>
          <p:cNvSpPr/>
          <p:nvPr/>
        </p:nvSpPr>
        <p:spPr>
          <a:xfrm rot="-5400000">
            <a:off x="6263580" y="1874580"/>
            <a:ext cx="5212200" cy="1371600"/>
          </a:xfrm>
          <a:prstGeom prst="wave">
            <a:avLst>
              <a:gd fmla="val 12500"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5"/>
          <p:cNvSpPr/>
          <p:nvPr/>
        </p:nvSpPr>
        <p:spPr>
          <a:xfrm flipH="1">
            <a:off x="5638800" y="685800"/>
            <a:ext cx="6858000" cy="6858000"/>
          </a:xfrm>
          <a:prstGeom prst="ellipse">
            <a:avLst/>
          </a:prstGeom>
          <a:noFill/>
          <a:ln cap="flat" cmpd="sng" w="38100">
            <a:solidFill>
              <a:schemeClr val="accent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5"/>
          <p:cNvSpPr/>
          <p:nvPr/>
        </p:nvSpPr>
        <p:spPr>
          <a:xfrm flipH="1">
            <a:off x="5638800" y="-2514600"/>
            <a:ext cx="6858000" cy="6858000"/>
          </a:xfrm>
          <a:prstGeom prst="ellipse">
            <a:avLst/>
          </a:prstGeom>
          <a:noFill/>
          <a:ln cap="flat" cmpd="sng" w="38100">
            <a:solidFill>
              <a:schemeClr val="lt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Localization</a:t>
            </a:r>
            <a:endParaRPr/>
          </a:p>
          <a:p>
            <a:pPr indent="0" lvl="0" marL="0" rtl="0" algn="l">
              <a:spcBef>
                <a:spcPts val="0"/>
              </a:spcBef>
              <a:spcAft>
                <a:spcPts val="0"/>
              </a:spcAft>
              <a:buNone/>
            </a:pPr>
            <a:r>
              <a:rPr lang="en"/>
              <a:t>Methods</a:t>
            </a:r>
            <a:endParaRPr/>
          </a:p>
        </p:txBody>
      </p:sp>
      <p:cxnSp>
        <p:nvCxnSpPr>
          <p:cNvPr id="225" name="Google Shape;225;p25"/>
          <p:cNvCxnSpPr>
            <a:stCxn id="222" idx="7"/>
            <a:endCxn id="222" idx="3"/>
          </p:cNvCxnSpPr>
          <p:nvPr/>
        </p:nvCxnSpPr>
        <p:spPr>
          <a:xfrm>
            <a:off x="6643131" y="1690131"/>
            <a:ext cx="4849200" cy="4849200"/>
          </a:xfrm>
          <a:prstGeom prst="straightConnector1">
            <a:avLst/>
          </a:prstGeom>
          <a:noFill/>
          <a:ln cap="flat" cmpd="sng" w="38100">
            <a:solidFill>
              <a:schemeClr val="accent2"/>
            </a:solidFill>
            <a:prstDash val="solid"/>
            <a:round/>
            <a:headEnd len="med" w="med" type="none"/>
            <a:tailEnd len="med" w="med" type="none"/>
          </a:ln>
        </p:spPr>
      </p:cxnSp>
      <p:cxnSp>
        <p:nvCxnSpPr>
          <p:cNvPr id="226" name="Google Shape;226;p25"/>
          <p:cNvCxnSpPr>
            <a:stCxn id="223" idx="1"/>
            <a:endCxn id="223" idx="5"/>
          </p:cNvCxnSpPr>
          <p:nvPr/>
        </p:nvCxnSpPr>
        <p:spPr>
          <a:xfrm flipH="1">
            <a:off x="6643269" y="-1510269"/>
            <a:ext cx="4849200" cy="4849200"/>
          </a:xfrm>
          <a:prstGeom prst="straightConnector1">
            <a:avLst/>
          </a:prstGeom>
          <a:noFill/>
          <a:ln cap="flat" cmpd="sng" w="38100">
            <a:solidFill>
              <a:schemeClr val="lt2"/>
            </a:solidFill>
            <a:prstDash val="solid"/>
            <a:round/>
            <a:headEnd len="med" w="med" type="none"/>
            <a:tailEnd len="med" w="med" type="none"/>
          </a:ln>
        </p:spPr>
      </p:cxnSp>
      <p:sp>
        <p:nvSpPr>
          <p:cNvPr id="227" name="Google Shape;227;p25"/>
          <p:cNvSpPr txBox="1"/>
          <p:nvPr/>
        </p:nvSpPr>
        <p:spPr>
          <a:xfrm>
            <a:off x="6266950" y="2205600"/>
            <a:ext cx="20598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Nunito"/>
                <a:ea typeface="Nunito"/>
                <a:cs typeface="Nunito"/>
                <a:sym typeface="Nunito"/>
              </a:rPr>
              <a:t>Direct  Triangulation Area</a:t>
            </a:r>
            <a:endParaRPr>
              <a:solidFill>
                <a:srgbClr val="FFFFFF"/>
              </a:solidFill>
              <a:latin typeface="Nunito"/>
              <a:ea typeface="Nunito"/>
              <a:cs typeface="Nunito"/>
              <a:sym typeface="Nunito"/>
            </a:endParaRPr>
          </a:p>
        </p:txBody>
      </p:sp>
      <p:sp>
        <p:nvSpPr>
          <p:cNvPr id="228" name="Google Shape;228;p25"/>
          <p:cNvSpPr txBox="1"/>
          <p:nvPr/>
        </p:nvSpPr>
        <p:spPr>
          <a:xfrm>
            <a:off x="3002675" y="2205600"/>
            <a:ext cx="2523600" cy="58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Nunito"/>
                <a:ea typeface="Nunito"/>
                <a:cs typeface="Nunito"/>
                <a:sym typeface="Nunito"/>
              </a:rPr>
              <a:t>Mesh Network</a:t>
            </a:r>
            <a:endParaRPr>
              <a:solidFill>
                <a:srgbClr val="FFFFFF"/>
              </a:solidFill>
              <a:latin typeface="Nunito"/>
              <a:ea typeface="Nunito"/>
              <a:cs typeface="Nunito"/>
              <a:sym typeface="Nunito"/>
            </a:endParaRPr>
          </a:p>
          <a:p>
            <a:pPr indent="0" lvl="0" marL="0" rtl="0" algn="ctr">
              <a:spcBef>
                <a:spcPts val="0"/>
              </a:spcBef>
              <a:spcAft>
                <a:spcPts val="0"/>
              </a:spcAft>
              <a:buNone/>
            </a:pPr>
            <a:r>
              <a:rPr lang="en">
                <a:solidFill>
                  <a:srgbClr val="FFFFFF"/>
                </a:solidFill>
                <a:latin typeface="Nunito"/>
                <a:ea typeface="Nunito"/>
                <a:cs typeface="Nunito"/>
                <a:sym typeface="Nunito"/>
              </a:rPr>
              <a:t>Localization Area</a:t>
            </a:r>
            <a:endParaRPr>
              <a:solidFill>
                <a:srgbClr val="FFFFFF"/>
              </a:solidFill>
              <a:latin typeface="Nunito"/>
              <a:ea typeface="Nunito"/>
              <a:cs typeface="Nunito"/>
              <a:sym typeface="Nunito"/>
            </a:endParaRPr>
          </a:p>
        </p:txBody>
      </p:sp>
      <p:sp>
        <p:nvSpPr>
          <p:cNvPr id="229" name="Google Shape;229;p25"/>
          <p:cNvSpPr/>
          <p:nvPr/>
        </p:nvSpPr>
        <p:spPr>
          <a:xfrm>
            <a:off x="9052560" y="-45720"/>
            <a:ext cx="91500" cy="521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5"/>
          <p:cNvSpPr/>
          <p:nvPr/>
        </p:nvSpPr>
        <p:spPr>
          <a:xfrm flipH="1">
            <a:off x="8915400" y="838200"/>
            <a:ext cx="228600" cy="228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5"/>
          <p:cNvSpPr/>
          <p:nvPr/>
        </p:nvSpPr>
        <p:spPr>
          <a:xfrm flipH="1">
            <a:off x="8915400" y="3962400"/>
            <a:ext cx="228600" cy="228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mph" presetID="8" presetSubtype="0">
                                  <p:stCondLst>
                                    <p:cond delay="0"/>
                                  </p:stCondLst>
                                  <p:childTnLst>
                                    <p:animRot by="-21600000">
                                      <p:cBhvr>
                                        <p:cTn dur="2500" fill="hold"/>
                                        <p:tgtEl>
                                          <p:spTgt spid="225"/>
                                        </p:tgtEl>
                                        <p:attrNameLst>
                                          <p:attrName>r</p:attrName>
                                        </p:attrNameLst>
                                      </p:cBhvr>
                                    </p:animRot>
                                  </p:childTnLst>
                                </p:cTn>
                              </p:par>
                              <p:par>
                                <p:cTn fill="hold" nodeType="withEffect" presetClass="emph" presetID="8" presetSubtype="0">
                                  <p:stCondLst>
                                    <p:cond delay="0"/>
                                  </p:stCondLst>
                                  <p:childTnLst>
                                    <p:animRot by="-21600000">
                                      <p:cBhvr>
                                        <p:cTn dur="2500" fill="hold"/>
                                        <p:tgtEl>
                                          <p:spTgt spid="226"/>
                                        </p:tgtEl>
                                        <p:attrNameLst>
                                          <p:attrName>r</p:attrName>
                                        </p:attrNameLst>
                                      </p:cBhvr>
                                    </p:animRo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par>
                                <p:cTn fill="hold" nodeType="withEffect" presetClass="emph" presetID="8" presetSubtype="0">
                                  <p:stCondLst>
                                    <p:cond delay="0"/>
                                  </p:stCondLst>
                                  <p:childTnLst>
                                    <p:animRot by="-21600000">
                                      <p:cBhvr>
                                        <p:cTn dur="2500" fill="hold"/>
                                        <p:tgtEl>
                                          <p:spTgt spid="225"/>
                                        </p:tgtEl>
                                        <p:attrNameLst>
                                          <p:attrName>r</p:attrName>
                                        </p:attrNameLst>
                                      </p:cBhvr>
                                    </p:animRot>
                                  </p:childTnLst>
                                </p:cTn>
                              </p:par>
                              <p:par>
                                <p:cTn fill="hold" nodeType="withEffect" presetClass="emph" presetID="8" presetSubtype="0">
                                  <p:stCondLst>
                                    <p:cond delay="0"/>
                                  </p:stCondLst>
                                  <p:childTnLst>
                                    <p:animRot by="-21600000">
                                      <p:cBhvr>
                                        <p:cTn dur="2500" fill="hold"/>
                                        <p:tgtEl>
                                          <p:spTgt spid="226"/>
                                        </p:tgtEl>
                                        <p:attrNameLst>
                                          <p:attrName>r</p:attrName>
                                        </p:attrNameLst>
                                      </p:cBhvr>
                                    </p:animRot>
                                  </p:childTnLst>
                                </p:cTn>
                              </p:par>
                              <p:par>
                                <p:cTn fill="hold" nodeType="withEffect" presetClass="exit" presetID="10" presetSubtype="0">
                                  <p:stCondLst>
                                    <p:cond delay="0"/>
                                  </p:stCondLst>
                                  <p:childTnLst>
                                    <p:animEffect filter="fade" transition="out">
                                      <p:cBhvr>
                                        <p:cTn dur="1000"/>
                                        <p:tgtEl>
                                          <p:spTgt spid="225"/>
                                        </p:tgtEl>
                                      </p:cBhvr>
                                    </p:animEffect>
                                    <p:set>
                                      <p:cBhvr>
                                        <p:cTn dur="1" fill="hold">
                                          <p:stCondLst>
                                            <p:cond delay="1000"/>
                                          </p:stCondLst>
                                        </p:cTn>
                                        <p:tgtEl>
                                          <p:spTgt spid="22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26"/>
                                        </p:tgtEl>
                                      </p:cBhvr>
                                    </p:animEffect>
                                    <p:set>
                                      <p:cBhvr>
                                        <p:cTn dur="1" fill="hold">
                                          <p:stCondLst>
                                            <p:cond delay="1000"/>
                                          </p:stCondLst>
                                        </p:cTn>
                                        <p:tgtEl>
                                          <p:spTgt spid="22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cxnSp>
        <p:nvCxnSpPr>
          <p:cNvPr id="236" name="Google Shape;236;p26"/>
          <p:cNvCxnSpPr/>
          <p:nvPr/>
        </p:nvCxnSpPr>
        <p:spPr>
          <a:xfrm flipH="1" rot="10800000">
            <a:off x="6844050" y="2843475"/>
            <a:ext cx="1700700" cy="1644900"/>
          </a:xfrm>
          <a:prstGeom prst="straightConnector1">
            <a:avLst/>
          </a:prstGeom>
          <a:noFill/>
          <a:ln cap="flat" cmpd="sng" w="9525">
            <a:solidFill>
              <a:schemeClr val="dk2"/>
            </a:solidFill>
            <a:prstDash val="solid"/>
            <a:round/>
            <a:headEnd len="med" w="med" type="none"/>
            <a:tailEnd len="med" w="med" type="none"/>
          </a:ln>
        </p:spPr>
      </p:cxnSp>
      <p:cxnSp>
        <p:nvCxnSpPr>
          <p:cNvPr id="237" name="Google Shape;237;p26"/>
          <p:cNvCxnSpPr/>
          <p:nvPr/>
        </p:nvCxnSpPr>
        <p:spPr>
          <a:xfrm flipH="1" rot="10800000">
            <a:off x="933925" y="1296275"/>
            <a:ext cx="6718500" cy="627300"/>
          </a:xfrm>
          <a:prstGeom prst="straightConnector1">
            <a:avLst/>
          </a:prstGeom>
          <a:noFill/>
          <a:ln cap="flat" cmpd="sng" w="9525">
            <a:solidFill>
              <a:schemeClr val="dk2"/>
            </a:solidFill>
            <a:prstDash val="solid"/>
            <a:round/>
            <a:headEnd len="med" w="med" type="none"/>
            <a:tailEnd len="med" w="med" type="none"/>
          </a:ln>
        </p:spPr>
      </p:cxnSp>
      <p:sp>
        <p:nvSpPr>
          <p:cNvPr id="238" name="Google Shape;238;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PCB Design</a:t>
            </a:r>
            <a:endParaRPr/>
          </a:p>
        </p:txBody>
      </p:sp>
      <p:sp>
        <p:nvSpPr>
          <p:cNvPr id="239" name="Google Shape;239;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a:p>
            <a:pPr indent="0" lvl="0" marL="457200" rtl="0" algn="l">
              <a:spcBef>
                <a:spcPts val="1600"/>
              </a:spcBef>
              <a:spcAft>
                <a:spcPts val="1600"/>
              </a:spcAft>
              <a:buNone/>
            </a:pPr>
            <a:r>
              <a:t/>
            </a:r>
            <a:endParaRPr/>
          </a:p>
        </p:txBody>
      </p:sp>
      <p:pic>
        <p:nvPicPr>
          <p:cNvPr id="240" name="Google Shape;240;p26"/>
          <p:cNvPicPr preferRelativeResize="0"/>
          <p:nvPr/>
        </p:nvPicPr>
        <p:blipFill>
          <a:blip r:embed="rId3">
            <a:alphaModFix/>
          </a:blip>
          <a:stretch>
            <a:fillRect/>
          </a:stretch>
        </p:blipFill>
        <p:spPr>
          <a:xfrm>
            <a:off x="634301" y="1350678"/>
            <a:ext cx="6589500" cy="3705500"/>
          </a:xfrm>
          <a:prstGeom prst="rect">
            <a:avLst/>
          </a:prstGeom>
          <a:noFill/>
          <a:ln>
            <a:noFill/>
          </a:ln>
        </p:spPr>
      </p:pic>
      <p:pic>
        <p:nvPicPr>
          <p:cNvPr id="241" name="Google Shape;241;p26"/>
          <p:cNvPicPr preferRelativeResize="0"/>
          <p:nvPr/>
        </p:nvPicPr>
        <p:blipFill>
          <a:blip r:embed="rId4">
            <a:alphaModFix/>
          </a:blip>
          <a:stretch>
            <a:fillRect/>
          </a:stretch>
        </p:blipFill>
        <p:spPr>
          <a:xfrm>
            <a:off x="7364849" y="106599"/>
            <a:ext cx="1532208" cy="29112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27"/>
          <p:cNvSpPr/>
          <p:nvPr/>
        </p:nvSpPr>
        <p:spPr>
          <a:xfrm>
            <a:off x="5366525" y="209075"/>
            <a:ext cx="3582300" cy="4711500"/>
          </a:xfrm>
          <a:prstGeom prst="roundRect">
            <a:avLst>
              <a:gd fmla="val 5835"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7"/>
          <p:cNvSpPr txBox="1"/>
          <p:nvPr>
            <p:ph type="title"/>
          </p:nvPr>
        </p:nvSpPr>
        <p:spPr>
          <a:xfrm>
            <a:off x="1216575" y="18324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System </a:t>
            </a:r>
            <a:r>
              <a:rPr lang="en" sz="3600"/>
              <a:t>Code</a:t>
            </a:r>
            <a:endParaRPr sz="3600"/>
          </a:p>
          <a:p>
            <a:pPr indent="0" lvl="0" marL="0" rtl="0" algn="l">
              <a:spcBef>
                <a:spcPts val="0"/>
              </a:spcBef>
              <a:spcAft>
                <a:spcPts val="0"/>
              </a:spcAft>
              <a:buNone/>
            </a:pPr>
            <a:r>
              <a:rPr lang="en" sz="3600"/>
              <a:t>Overview</a:t>
            </a:r>
            <a:endParaRPr sz="3600"/>
          </a:p>
        </p:txBody>
      </p:sp>
      <p:pic>
        <p:nvPicPr>
          <p:cNvPr id="248" name="Google Shape;248;p27"/>
          <p:cNvPicPr preferRelativeResize="0"/>
          <p:nvPr/>
        </p:nvPicPr>
        <p:blipFill rotWithShape="1">
          <a:blip r:embed="rId3">
            <a:alphaModFix/>
          </a:blip>
          <a:srcRect b="26221" l="24324" r="47973" t="15037"/>
          <a:stretch/>
        </p:blipFill>
        <p:spPr>
          <a:xfrm>
            <a:off x="5468575" y="316050"/>
            <a:ext cx="3382701" cy="451139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Demonstration</a:t>
            </a:r>
            <a:endParaRPr/>
          </a:p>
        </p:txBody>
      </p:sp>
      <p:sp>
        <p:nvSpPr>
          <p:cNvPr id="254" name="Google Shape;254;p28"/>
          <p:cNvSpPr txBox="1"/>
          <p:nvPr>
            <p:ph idx="1" type="body"/>
          </p:nvPr>
        </p:nvSpPr>
        <p:spPr>
          <a:xfrm>
            <a:off x="1297500" y="1116150"/>
            <a:ext cx="3310800" cy="2911200"/>
          </a:xfrm>
          <a:prstGeom prst="rect">
            <a:avLst/>
          </a:prstGeom>
        </p:spPr>
        <p:txBody>
          <a:bodyPr anchorCtr="0" anchor="t" bIns="91425" lIns="91425" spcFirstLastPara="1" rIns="91425" wrap="square" tIns="91425">
            <a:noAutofit/>
          </a:bodyPr>
          <a:lstStyle/>
          <a:p>
            <a:pPr indent="0" lvl="0" marL="0" rtl="0" algn="l">
              <a:lnSpc>
                <a:spcPct val="114000"/>
              </a:lnSpc>
              <a:spcBef>
                <a:spcPts val="0"/>
              </a:spcBef>
              <a:spcAft>
                <a:spcPts val="0"/>
              </a:spcAft>
              <a:buNone/>
            </a:pPr>
            <a:r>
              <a:rPr lang="en" sz="1600"/>
              <a:t>Georgia Tech Sailing Club at Lake Lanier</a:t>
            </a:r>
            <a:endParaRPr sz="1600"/>
          </a:p>
          <a:p>
            <a:pPr indent="0" lvl="0" marL="0" rtl="0" algn="l">
              <a:lnSpc>
                <a:spcPct val="114000"/>
              </a:lnSpc>
              <a:spcBef>
                <a:spcPts val="0"/>
              </a:spcBef>
              <a:spcAft>
                <a:spcPts val="0"/>
              </a:spcAft>
              <a:buNone/>
            </a:pPr>
            <a:r>
              <a:t/>
            </a:r>
            <a:endParaRPr sz="1600"/>
          </a:p>
          <a:p>
            <a:pPr indent="-330200" lvl="0" marL="457200" rtl="0" algn="l">
              <a:lnSpc>
                <a:spcPct val="115000"/>
              </a:lnSpc>
              <a:spcBef>
                <a:spcPts val="0"/>
              </a:spcBef>
              <a:spcAft>
                <a:spcPts val="0"/>
              </a:spcAft>
              <a:buSzPts val="1600"/>
              <a:buChar char="●"/>
            </a:pPr>
            <a:r>
              <a:rPr lang="en" sz="1600"/>
              <a:t>Nodes were placed on C420 sailboats</a:t>
            </a:r>
            <a:endParaRPr sz="1600"/>
          </a:p>
          <a:p>
            <a:pPr indent="-330200" lvl="0" marL="457200" rtl="0" algn="l">
              <a:lnSpc>
                <a:spcPct val="115000"/>
              </a:lnSpc>
              <a:spcBef>
                <a:spcPts val="0"/>
              </a:spcBef>
              <a:spcAft>
                <a:spcPts val="0"/>
              </a:spcAft>
              <a:buSzPts val="1600"/>
              <a:buChar char="●"/>
            </a:pPr>
            <a:r>
              <a:rPr lang="en" sz="1600"/>
              <a:t>One base station was placed on shore while the extender pair was on the dock (red dots)</a:t>
            </a:r>
            <a:endParaRPr sz="1600"/>
          </a:p>
          <a:p>
            <a:pPr indent="-330200" lvl="0" marL="457200" rtl="0" algn="l">
              <a:lnSpc>
                <a:spcPct val="115000"/>
              </a:lnSpc>
              <a:spcBef>
                <a:spcPts val="0"/>
              </a:spcBef>
              <a:spcAft>
                <a:spcPts val="0"/>
              </a:spcAft>
              <a:buSzPts val="1600"/>
              <a:buChar char="●"/>
            </a:pPr>
            <a:r>
              <a:rPr lang="en" sz="1600"/>
              <a:t>Sailboats  were out on the Lake cruising </a:t>
            </a:r>
            <a:endParaRPr sz="1600"/>
          </a:p>
          <a:p>
            <a:pPr indent="0" lvl="0" marL="457200" rtl="0" algn="l">
              <a:lnSpc>
                <a:spcPct val="114000"/>
              </a:lnSpc>
              <a:spcBef>
                <a:spcPts val="0"/>
              </a:spcBef>
              <a:spcAft>
                <a:spcPts val="0"/>
              </a:spcAft>
              <a:buNone/>
            </a:pPr>
            <a:r>
              <a:t/>
            </a:r>
            <a:endParaRPr sz="1600"/>
          </a:p>
        </p:txBody>
      </p:sp>
      <p:pic>
        <p:nvPicPr>
          <p:cNvPr id="255" name="Google Shape;255;p28"/>
          <p:cNvPicPr preferRelativeResize="0"/>
          <p:nvPr/>
        </p:nvPicPr>
        <p:blipFill rotWithShape="1">
          <a:blip r:embed="rId3">
            <a:alphaModFix/>
          </a:blip>
          <a:srcRect b="7681" l="7317" r="3341" t="11465"/>
          <a:stretch/>
        </p:blipFill>
        <p:spPr>
          <a:xfrm>
            <a:off x="4934425" y="1645575"/>
            <a:ext cx="3986553" cy="2381774"/>
          </a:xfrm>
          <a:prstGeom prst="rect">
            <a:avLst/>
          </a:prstGeom>
          <a:noFill/>
          <a:ln>
            <a:noFill/>
          </a:ln>
        </p:spPr>
      </p:pic>
      <p:sp>
        <p:nvSpPr>
          <p:cNvPr id="256" name="Google Shape;256;p28"/>
          <p:cNvSpPr/>
          <p:nvPr/>
        </p:nvSpPr>
        <p:spPr>
          <a:xfrm>
            <a:off x="7194000" y="2748375"/>
            <a:ext cx="120600" cy="1035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
          <p:cNvSpPr/>
          <p:nvPr/>
        </p:nvSpPr>
        <p:spPr>
          <a:xfrm>
            <a:off x="6127200" y="2900775"/>
            <a:ext cx="120600" cy="1035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Testing Parameters</a:t>
            </a:r>
            <a:endParaRPr/>
          </a:p>
        </p:txBody>
      </p:sp>
      <p:sp>
        <p:nvSpPr>
          <p:cNvPr id="263" name="Google Shape;263;p2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Both base stations must be co</a:t>
            </a:r>
            <a:r>
              <a:rPr lang="en" sz="1800"/>
              <a:t>m</a:t>
            </a:r>
            <a:r>
              <a:rPr lang="en" sz="1800"/>
              <a:t>municating with each other </a:t>
            </a:r>
            <a:endParaRPr sz="1800"/>
          </a:p>
          <a:p>
            <a:pPr indent="-342900" lvl="0" marL="457200" rtl="0" algn="l">
              <a:lnSpc>
                <a:spcPct val="150000"/>
              </a:lnSpc>
              <a:spcBef>
                <a:spcPts val="0"/>
              </a:spcBef>
              <a:spcAft>
                <a:spcPts val="0"/>
              </a:spcAft>
              <a:buSzPts val="1800"/>
              <a:buChar char="●"/>
            </a:pPr>
            <a:r>
              <a:rPr lang="en" sz="1800"/>
              <a:t>Node must be seen by both base stations before venturing off</a:t>
            </a:r>
            <a:endParaRPr sz="1800"/>
          </a:p>
          <a:p>
            <a:pPr indent="-342900" lvl="0" marL="457200" rtl="0" algn="l">
              <a:lnSpc>
                <a:spcPct val="150000"/>
              </a:lnSpc>
              <a:spcBef>
                <a:spcPts val="0"/>
              </a:spcBef>
              <a:spcAft>
                <a:spcPts val="0"/>
              </a:spcAft>
              <a:buSzPts val="1800"/>
              <a:buChar char="●"/>
            </a:pPr>
            <a:r>
              <a:rPr lang="en" sz="1800"/>
              <a:t>Minimum number of packets should be received for connection to be considered successful </a:t>
            </a:r>
            <a:endParaRPr sz="1800"/>
          </a:p>
          <a:p>
            <a:pPr indent="0" lvl="0" marL="457200" rtl="0" algn="l">
              <a:lnSpc>
                <a:spcPct val="150000"/>
              </a:lnSpc>
              <a:spcBef>
                <a:spcPts val="1600"/>
              </a:spcBef>
              <a:spcAft>
                <a:spcPts val="0"/>
              </a:spcAft>
              <a:buNone/>
            </a:pPr>
            <a:r>
              <a:t/>
            </a:r>
            <a:endParaRPr sz="1800"/>
          </a:p>
          <a:p>
            <a:pPr indent="0" lvl="0" marL="0" rtl="0" algn="l">
              <a:lnSpc>
                <a:spcPct val="150000"/>
              </a:lnSpc>
              <a:spcBef>
                <a:spcPts val="1600"/>
              </a:spcBef>
              <a:spcAft>
                <a:spcPts val="1600"/>
              </a:spcAft>
              <a:buNone/>
            </a:pPr>
            <a:r>
              <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30"/>
          <p:cNvSpPr txBox="1"/>
          <p:nvPr>
            <p:ph type="title"/>
          </p:nvPr>
        </p:nvSpPr>
        <p:spPr>
          <a:xfrm>
            <a:off x="10689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graphicFrame>
        <p:nvGraphicFramePr>
          <p:cNvPr id="269" name="Google Shape;269;p30"/>
          <p:cNvGraphicFramePr/>
          <p:nvPr/>
        </p:nvGraphicFramePr>
        <p:xfrm>
          <a:off x="952500" y="1809750"/>
          <a:ext cx="3000000" cy="3000000"/>
        </p:xfrm>
        <a:graphic>
          <a:graphicData uri="http://schemas.openxmlformats.org/drawingml/2006/table">
            <a:tbl>
              <a:tblPr>
                <a:noFill/>
                <a:tableStyleId>{5FD89048-B04A-495A-BBF7-B6FC3BA8F0D2}</a:tableStyleId>
              </a:tblPr>
              <a:tblGrid>
                <a:gridCol w="3619500"/>
                <a:gridCol w="3619500"/>
              </a:tblGrid>
              <a:tr h="381000">
                <a:tc>
                  <a:txBody>
                    <a:bodyPr>
                      <a:noAutofit/>
                    </a:bodyPr>
                    <a:lstStyle/>
                    <a:p>
                      <a:pPr indent="0" lvl="0" marL="0" rtl="0" algn="l">
                        <a:spcBef>
                          <a:spcPts val="0"/>
                        </a:spcBef>
                        <a:spcAft>
                          <a:spcPts val="0"/>
                        </a:spcAft>
                        <a:buNone/>
                      </a:pPr>
                      <a:r>
                        <a:rPr lang="en">
                          <a:solidFill>
                            <a:srgbClr val="FFFFFF"/>
                          </a:solidFill>
                        </a:rPr>
                        <a:t>Minimum</a:t>
                      </a:r>
                      <a:r>
                        <a:rPr lang="en">
                          <a:solidFill>
                            <a:srgbClr val="FFFFFF"/>
                          </a:solidFill>
                        </a:rPr>
                        <a:t> Range</a:t>
                      </a:r>
                      <a:endParaRPr>
                        <a:solidFill>
                          <a:srgbClr val="FFFFFF"/>
                        </a:solidFill>
                      </a:endParaRPr>
                    </a:p>
                  </a:txBody>
                  <a:tcPr marT="91425" marB="91425" marR="91425" marL="91425"/>
                </a:tc>
                <a:tc>
                  <a:txBody>
                    <a:bodyPr>
                      <a:noAutofit/>
                    </a:bodyPr>
                    <a:lstStyle/>
                    <a:p>
                      <a:pPr indent="0" lvl="0" marL="0" rtl="0" algn="l">
                        <a:spcBef>
                          <a:spcPts val="0"/>
                        </a:spcBef>
                        <a:spcAft>
                          <a:spcPts val="0"/>
                        </a:spcAft>
                        <a:buNone/>
                      </a:pPr>
                      <a:r>
                        <a:rPr lang="en">
                          <a:solidFill>
                            <a:srgbClr val="FFFFFF"/>
                          </a:solidFill>
                        </a:rPr>
                        <a:t>~ 5 meters </a:t>
                      </a:r>
                      <a:endParaRPr>
                        <a:solidFill>
                          <a:srgbClr val="FFFFFF"/>
                        </a:solidFill>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rPr>
                        <a:t>Maximum Range</a:t>
                      </a:r>
                      <a:endParaRPr>
                        <a:solidFill>
                          <a:srgbClr val="FFFFFF"/>
                        </a:solidFill>
                      </a:endParaRPr>
                    </a:p>
                  </a:txBody>
                  <a:tcPr marT="91425" marB="91425" marR="91425" marL="91425"/>
                </a:tc>
                <a:tc>
                  <a:txBody>
                    <a:bodyPr>
                      <a:noAutofit/>
                    </a:bodyPr>
                    <a:lstStyle/>
                    <a:p>
                      <a:pPr indent="0" lvl="0" marL="0" rtl="0" algn="l">
                        <a:spcBef>
                          <a:spcPts val="0"/>
                        </a:spcBef>
                        <a:spcAft>
                          <a:spcPts val="0"/>
                        </a:spcAft>
                        <a:buNone/>
                      </a:pPr>
                      <a:r>
                        <a:rPr lang="en">
                          <a:solidFill>
                            <a:srgbClr val="FFFFFF"/>
                          </a:solidFill>
                        </a:rPr>
                        <a:t>~ 300 meters </a:t>
                      </a:r>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rPr>
                        <a:t>Refresh Rate</a:t>
                      </a:r>
                      <a:endParaRPr>
                        <a:solidFill>
                          <a:srgbClr val="FFFFFF"/>
                        </a:solidFill>
                      </a:endParaRPr>
                    </a:p>
                  </a:txBody>
                  <a:tcPr marT="91425" marB="91425" marR="91425" marL="91425"/>
                </a:tc>
                <a:tc>
                  <a:txBody>
                    <a:bodyPr>
                      <a:noAutofit/>
                    </a:bodyPr>
                    <a:lstStyle/>
                    <a:p>
                      <a:pPr indent="0" lvl="0" marL="0" rtl="0" algn="l">
                        <a:spcBef>
                          <a:spcPts val="0"/>
                        </a:spcBef>
                        <a:spcAft>
                          <a:spcPts val="0"/>
                        </a:spcAft>
                        <a:buNone/>
                      </a:pPr>
                      <a:r>
                        <a:rPr lang="en">
                          <a:solidFill>
                            <a:srgbClr val="FFFFFF"/>
                          </a:solidFill>
                        </a:rPr>
                        <a:t>1.5 Hz</a:t>
                      </a:r>
                      <a:endParaRPr>
                        <a:solidFill>
                          <a:srgbClr val="FFFFFF"/>
                        </a:solidFill>
                      </a:endParaRPr>
                    </a:p>
                  </a:txBody>
                  <a:tcPr marT="91425" marB="91425" marR="91425" marL="91425"/>
                </a:tc>
              </a:tr>
              <a:tr h="381000">
                <a:tc>
                  <a:txBody>
                    <a:bodyPr>
                      <a:noAutofit/>
                    </a:bodyPr>
                    <a:lstStyle/>
                    <a:p>
                      <a:pPr indent="0" lvl="0" marL="0" rtl="0" algn="l">
                        <a:spcBef>
                          <a:spcPts val="0"/>
                        </a:spcBef>
                        <a:spcAft>
                          <a:spcPts val="0"/>
                        </a:spcAft>
                        <a:buNone/>
                      </a:pPr>
                      <a:r>
                        <a:rPr lang="en">
                          <a:solidFill>
                            <a:schemeClr val="lt1"/>
                          </a:solidFill>
                        </a:rPr>
                        <a:t>Avg. number of packets per cycle</a:t>
                      </a:r>
                      <a:endParaRPr/>
                    </a:p>
                  </a:txBody>
                  <a:tcPr marT="91425" marB="91425" marR="91425" marL="91425"/>
                </a:tc>
                <a:tc>
                  <a:txBody>
                    <a:bodyPr>
                      <a:noAutofit/>
                    </a:bodyPr>
                    <a:lstStyle/>
                    <a:p>
                      <a:pPr indent="0" lvl="0" marL="0" rtl="0" algn="l">
                        <a:spcBef>
                          <a:spcPts val="0"/>
                        </a:spcBef>
                        <a:spcAft>
                          <a:spcPts val="0"/>
                        </a:spcAft>
                        <a:buNone/>
                      </a:pPr>
                      <a:r>
                        <a:rPr lang="en">
                          <a:solidFill>
                            <a:srgbClr val="FFFFFF"/>
                          </a:solidFill>
                        </a:rPr>
                        <a:t>30 </a:t>
                      </a:r>
                      <a:endParaRPr>
                        <a:solidFill>
                          <a:srgbClr val="FFFFFF"/>
                        </a:solidFill>
                      </a:endParaRPr>
                    </a:p>
                  </a:txBody>
                  <a:tcPr marT="91425" marB="91425" marR="91425" marL="91425"/>
                </a:tc>
              </a:tr>
              <a:tr h="381000">
                <a:tc>
                  <a:txBody>
                    <a:bodyPr>
                      <a:noAutofit/>
                    </a:bodyPr>
                    <a:lstStyle/>
                    <a:p>
                      <a:pPr indent="0" lvl="0" marL="0" rtl="0" algn="l">
                        <a:spcBef>
                          <a:spcPts val="0"/>
                        </a:spcBef>
                        <a:spcAft>
                          <a:spcPts val="0"/>
                        </a:spcAft>
                        <a:buNone/>
                      </a:pPr>
                      <a:r>
                        <a:rPr lang="en">
                          <a:solidFill>
                            <a:schemeClr val="lt1"/>
                          </a:solidFill>
                        </a:rPr>
                        <a:t>Waterproof </a:t>
                      </a:r>
                      <a:endParaRPr>
                        <a:solidFill>
                          <a:schemeClr val="lt1"/>
                        </a:solidFill>
                      </a:endParaRPr>
                    </a:p>
                  </a:txBody>
                  <a:tcPr marT="91425" marB="91425" marR="91425" marL="91425"/>
                </a:tc>
                <a:tc>
                  <a:txBody>
                    <a:bodyPr>
                      <a:noAutofit/>
                    </a:bodyPr>
                    <a:lstStyle/>
                    <a:p>
                      <a:pPr indent="0" lvl="0" marL="0" rtl="0" algn="l">
                        <a:spcBef>
                          <a:spcPts val="0"/>
                        </a:spcBef>
                        <a:spcAft>
                          <a:spcPts val="0"/>
                        </a:spcAft>
                        <a:buNone/>
                      </a:pPr>
                      <a:r>
                        <a:rPr lang="en">
                          <a:solidFill>
                            <a:srgbClr val="FFFFFF"/>
                          </a:solidFill>
                        </a:rPr>
                        <a:t>Successful</a:t>
                      </a:r>
                      <a:endParaRPr>
                        <a:solidFill>
                          <a:srgbClr val="FFFFFF"/>
                        </a:solidFill>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31"/>
          <p:cNvSpPr txBox="1"/>
          <p:nvPr>
            <p:ph type="title"/>
          </p:nvPr>
        </p:nvSpPr>
        <p:spPr>
          <a:xfrm>
            <a:off x="10689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 Meshing Algorithm</a:t>
            </a:r>
            <a:endParaRPr/>
          </a:p>
        </p:txBody>
      </p:sp>
      <p:pic>
        <p:nvPicPr>
          <p:cNvPr id="275" name="Google Shape;275;p31" title="rec5.mov">
            <a:hlinkClick r:id="rId3"/>
          </p:cNvPr>
          <p:cNvPicPr preferRelativeResize="0"/>
          <p:nvPr/>
        </p:nvPicPr>
        <p:blipFill>
          <a:blip r:embed="rId4">
            <a:alphaModFix/>
          </a:blip>
          <a:stretch>
            <a:fillRect/>
          </a:stretch>
        </p:blipFill>
        <p:spPr>
          <a:xfrm>
            <a:off x="2286000" y="1307850"/>
            <a:ext cx="4572000" cy="3429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Overview</a:t>
            </a:r>
            <a:endParaRPr/>
          </a:p>
        </p:txBody>
      </p:sp>
      <p:sp>
        <p:nvSpPr>
          <p:cNvPr id="142" name="Google Shape;142;p1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Design a cost-effective waterproof technological system to replace GPS modules for real time tracking of sailboats during regattas for audiences at shore.</a:t>
            </a:r>
            <a:endParaRPr sz="1800"/>
          </a:p>
          <a:p>
            <a:pPr indent="-342900" lvl="0" marL="457200" rtl="0" algn="l">
              <a:lnSpc>
                <a:spcPct val="150000"/>
              </a:lnSpc>
              <a:spcBef>
                <a:spcPts val="0"/>
              </a:spcBef>
              <a:spcAft>
                <a:spcPts val="0"/>
              </a:spcAft>
              <a:buSzPts val="1800"/>
              <a:buChar char="●"/>
            </a:pPr>
            <a:r>
              <a:rPr lang="en" sz="1800"/>
              <a:t>Mesh network of radios that utilize distance measurement and triangulation algorithm techniques to convey locations to base stations.</a:t>
            </a:r>
            <a:endParaRPr sz="1800"/>
          </a:p>
          <a:p>
            <a:pPr indent="-342900" lvl="0" marL="457200" rtl="0" algn="l">
              <a:lnSpc>
                <a:spcPct val="150000"/>
              </a:lnSpc>
              <a:spcBef>
                <a:spcPts val="0"/>
              </a:spcBef>
              <a:spcAft>
                <a:spcPts val="0"/>
              </a:spcAft>
              <a:buSzPts val="1800"/>
              <a:buChar char="●"/>
            </a:pPr>
            <a:r>
              <a:rPr lang="en" sz="1800"/>
              <a:t>Cost of entire system was approximately $500.</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Challenges</a:t>
            </a:r>
            <a:endParaRPr/>
          </a:p>
        </p:txBody>
      </p:sp>
      <p:sp>
        <p:nvSpPr>
          <p:cNvPr id="281" name="Google Shape;281;p3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Antenna that operated at desired frequency </a:t>
            </a:r>
            <a:endParaRPr sz="1800"/>
          </a:p>
          <a:p>
            <a:pPr indent="-342900" lvl="0" marL="457200" rtl="0" algn="l">
              <a:lnSpc>
                <a:spcPct val="200000"/>
              </a:lnSpc>
              <a:spcBef>
                <a:spcPts val="0"/>
              </a:spcBef>
              <a:spcAft>
                <a:spcPts val="0"/>
              </a:spcAft>
              <a:buSzPts val="1800"/>
              <a:buChar char="●"/>
            </a:pPr>
            <a:r>
              <a:rPr lang="en" sz="1800"/>
              <a:t>Soldering all components on PCB board</a:t>
            </a:r>
            <a:endParaRPr sz="1800"/>
          </a:p>
          <a:p>
            <a:pPr indent="-342900" lvl="0" marL="457200" rtl="0" algn="l">
              <a:lnSpc>
                <a:spcPct val="200000"/>
              </a:lnSpc>
              <a:spcBef>
                <a:spcPts val="0"/>
              </a:spcBef>
              <a:spcAft>
                <a:spcPts val="0"/>
              </a:spcAft>
              <a:buSzPts val="1800"/>
              <a:buChar char="●"/>
            </a:pPr>
            <a:r>
              <a:rPr lang="en" sz="1800"/>
              <a:t>Node message timing and synchronization</a:t>
            </a:r>
            <a:endParaRPr sz="1800"/>
          </a:p>
          <a:p>
            <a:pPr indent="-342900" lvl="0" marL="457200" rtl="0" algn="l">
              <a:lnSpc>
                <a:spcPct val="200000"/>
              </a:lnSpc>
              <a:spcBef>
                <a:spcPts val="0"/>
              </a:spcBef>
              <a:spcAft>
                <a:spcPts val="0"/>
              </a:spcAft>
              <a:buSzPts val="1800"/>
              <a:buChar char="●"/>
            </a:pPr>
            <a:r>
              <a:rPr lang="en" sz="1800"/>
              <a:t>Packets queuing due to running multiple threads on main </a:t>
            </a:r>
            <a:endParaRPr sz="1800"/>
          </a:p>
          <a:p>
            <a:pPr indent="-342900" lvl="0" marL="457200" rtl="0" algn="l">
              <a:lnSpc>
                <a:spcPct val="200000"/>
              </a:lnSpc>
              <a:spcBef>
                <a:spcPts val="0"/>
              </a:spcBef>
              <a:spcAft>
                <a:spcPts val="0"/>
              </a:spcAft>
              <a:buSzPts val="1800"/>
              <a:buChar char="●"/>
            </a:pPr>
            <a:r>
              <a:rPr lang="en" sz="1800"/>
              <a:t>Reliable and accurate meshing algorithm</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 - Overconstrained Localization</a:t>
            </a:r>
            <a:endParaRPr/>
          </a:p>
        </p:txBody>
      </p:sp>
      <p:pic>
        <p:nvPicPr>
          <p:cNvPr id="287" name="Google Shape;287;p33"/>
          <p:cNvPicPr preferRelativeResize="0"/>
          <p:nvPr/>
        </p:nvPicPr>
        <p:blipFill>
          <a:blip r:embed="rId3">
            <a:alphaModFix/>
          </a:blip>
          <a:stretch>
            <a:fillRect/>
          </a:stretch>
        </p:blipFill>
        <p:spPr>
          <a:xfrm>
            <a:off x="157177" y="1650012"/>
            <a:ext cx="2899195" cy="2911200"/>
          </a:xfrm>
          <a:prstGeom prst="rect">
            <a:avLst/>
          </a:prstGeom>
          <a:noFill/>
          <a:ln>
            <a:noFill/>
          </a:ln>
        </p:spPr>
      </p:pic>
      <p:pic>
        <p:nvPicPr>
          <p:cNvPr id="288" name="Google Shape;288;p33"/>
          <p:cNvPicPr preferRelativeResize="0"/>
          <p:nvPr/>
        </p:nvPicPr>
        <p:blipFill>
          <a:blip r:embed="rId4">
            <a:alphaModFix/>
          </a:blip>
          <a:stretch>
            <a:fillRect/>
          </a:stretch>
        </p:blipFill>
        <p:spPr>
          <a:xfrm>
            <a:off x="3129167" y="1650016"/>
            <a:ext cx="2899200" cy="2911203"/>
          </a:xfrm>
          <a:prstGeom prst="rect">
            <a:avLst/>
          </a:prstGeom>
          <a:noFill/>
          <a:ln>
            <a:noFill/>
          </a:ln>
        </p:spPr>
      </p:pic>
      <p:pic>
        <p:nvPicPr>
          <p:cNvPr id="289" name="Google Shape;289;p33"/>
          <p:cNvPicPr preferRelativeResize="0"/>
          <p:nvPr/>
        </p:nvPicPr>
        <p:blipFill>
          <a:blip r:embed="rId5">
            <a:alphaModFix/>
          </a:blip>
          <a:stretch>
            <a:fillRect/>
          </a:stretch>
        </p:blipFill>
        <p:spPr>
          <a:xfrm>
            <a:off x="6101146" y="1650016"/>
            <a:ext cx="2899200" cy="291119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Schedule, Tasks, and Milestones</a:t>
            </a:r>
            <a:endParaRPr/>
          </a:p>
        </p:txBody>
      </p:sp>
      <p:pic>
        <p:nvPicPr>
          <p:cNvPr id="295" name="Google Shape;295;p34"/>
          <p:cNvPicPr preferRelativeResize="0"/>
          <p:nvPr/>
        </p:nvPicPr>
        <p:blipFill>
          <a:blip r:embed="rId3">
            <a:alphaModFix/>
          </a:blip>
          <a:stretch>
            <a:fillRect/>
          </a:stretch>
        </p:blipFill>
        <p:spPr>
          <a:xfrm>
            <a:off x="1297500" y="1035654"/>
            <a:ext cx="7215886" cy="3530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Status</a:t>
            </a:r>
            <a:endParaRPr/>
          </a:p>
        </p:txBody>
      </p:sp>
      <p:sp>
        <p:nvSpPr>
          <p:cNvPr id="301" name="Google Shape;301;p3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marR="0" rtl="0" algn="l">
              <a:lnSpc>
                <a:spcPct val="150000"/>
              </a:lnSpc>
              <a:spcBef>
                <a:spcPts val="0"/>
              </a:spcBef>
              <a:spcAft>
                <a:spcPts val="0"/>
              </a:spcAft>
              <a:buClr>
                <a:schemeClr val="lt1"/>
              </a:buClr>
              <a:buSzPts val="1800"/>
              <a:buFont typeface="Lato"/>
              <a:buChar char="●"/>
            </a:pPr>
            <a:r>
              <a:rPr lang="en" sz="1800"/>
              <a:t>Base stations can successfully receive packets from nodes and display on the web and mobile app.</a:t>
            </a:r>
            <a:endParaRPr sz="1800"/>
          </a:p>
          <a:p>
            <a:pPr indent="-342900" lvl="0" marL="457200" marR="0" rtl="0" algn="l">
              <a:lnSpc>
                <a:spcPct val="150000"/>
              </a:lnSpc>
              <a:spcBef>
                <a:spcPts val="0"/>
              </a:spcBef>
              <a:spcAft>
                <a:spcPts val="0"/>
              </a:spcAft>
              <a:buSzPts val="1800"/>
              <a:buChar char="●"/>
            </a:pPr>
            <a:r>
              <a:rPr lang="en" sz="1800"/>
              <a:t>Time of flight calculations give accurate </a:t>
            </a:r>
            <a:r>
              <a:rPr lang="en" sz="1800"/>
              <a:t>distance measurements with an error of few centimeters.</a:t>
            </a:r>
            <a:endParaRPr sz="1800"/>
          </a:p>
          <a:p>
            <a:pPr indent="-342900" lvl="0" marL="457200" marR="0" rtl="0" algn="l">
              <a:lnSpc>
                <a:spcPct val="150000"/>
              </a:lnSpc>
              <a:spcBef>
                <a:spcPts val="0"/>
              </a:spcBef>
              <a:spcAft>
                <a:spcPts val="0"/>
              </a:spcAft>
              <a:buSzPts val="1800"/>
              <a:buChar char="●"/>
            </a:pPr>
            <a:r>
              <a:rPr lang="en" sz="1800"/>
              <a:t>Antennas are calibrated to decrease the amount of error</a:t>
            </a:r>
            <a:endParaRPr sz="1800"/>
          </a:p>
          <a:p>
            <a:pPr indent="-342900" lvl="0" marL="457200" marR="0" rtl="0" algn="l">
              <a:lnSpc>
                <a:spcPct val="150000"/>
              </a:lnSpc>
              <a:spcBef>
                <a:spcPts val="0"/>
              </a:spcBef>
              <a:spcAft>
                <a:spcPts val="0"/>
              </a:spcAft>
              <a:buSzPts val="1800"/>
              <a:buChar char="●"/>
            </a:pPr>
            <a:r>
              <a:rPr lang="en" sz="1800"/>
              <a:t>Algorithm uses nodes to create mesh network and detect other nodes that base station cannot detect directly.</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307" name="Google Shape;307;p3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Build more nodes and conduct tests on a larger scale.</a:t>
            </a:r>
            <a:endParaRPr sz="1800"/>
          </a:p>
          <a:p>
            <a:pPr indent="-342900" lvl="0" marL="457200" rtl="0" algn="l">
              <a:lnSpc>
                <a:spcPct val="150000"/>
              </a:lnSpc>
              <a:spcBef>
                <a:spcPts val="0"/>
              </a:spcBef>
              <a:spcAft>
                <a:spcPts val="0"/>
              </a:spcAft>
              <a:buSzPts val="1800"/>
              <a:buChar char="●"/>
            </a:pPr>
            <a:r>
              <a:rPr lang="en" sz="1800"/>
              <a:t>Buy better antennas to optimize the range of our network.</a:t>
            </a:r>
            <a:endParaRPr sz="1800"/>
          </a:p>
          <a:p>
            <a:pPr indent="-342900" lvl="0" marL="457200" rtl="0" algn="l">
              <a:lnSpc>
                <a:spcPct val="150000"/>
              </a:lnSpc>
              <a:spcBef>
                <a:spcPts val="0"/>
              </a:spcBef>
              <a:spcAft>
                <a:spcPts val="0"/>
              </a:spcAft>
              <a:buSzPts val="1800"/>
              <a:buChar char="●"/>
            </a:pPr>
            <a:r>
              <a:rPr lang="en" sz="1800"/>
              <a:t>Increase the overall efficiency of meshing algorithm.</a:t>
            </a:r>
            <a:endParaRPr sz="1800"/>
          </a:p>
          <a:p>
            <a:pPr indent="-342900" lvl="0" marL="457200" rtl="0" algn="l">
              <a:lnSpc>
                <a:spcPct val="150000"/>
              </a:lnSpc>
              <a:spcBef>
                <a:spcPts val="0"/>
              </a:spcBef>
              <a:spcAft>
                <a:spcPts val="0"/>
              </a:spcAft>
              <a:buSzPts val="1800"/>
              <a:buChar char="●"/>
            </a:pPr>
            <a:r>
              <a:rPr lang="en" sz="1800"/>
              <a:t>Sturdier mounting platform for both base stations.</a:t>
            </a:r>
            <a:endParaRPr sz="1800"/>
          </a:p>
          <a:p>
            <a:pPr indent="-342900" lvl="0" marL="457200" rtl="0" algn="l">
              <a:lnSpc>
                <a:spcPct val="150000"/>
              </a:lnSpc>
              <a:spcBef>
                <a:spcPts val="0"/>
              </a:spcBef>
              <a:spcAft>
                <a:spcPts val="0"/>
              </a:spcAft>
              <a:buSzPts val="1800"/>
              <a:buChar char="●"/>
            </a:pPr>
            <a:r>
              <a:rPr lang="en" sz="1800"/>
              <a:t>Obtain band </a:t>
            </a:r>
            <a:r>
              <a:rPr lang="en" sz="1800"/>
              <a:t>licensing</a:t>
            </a:r>
            <a:r>
              <a:rPr lang="en" sz="1800"/>
              <a:t> and increase transmit power</a:t>
            </a:r>
            <a:endParaRPr sz="1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37"/>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Questions?</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Overall Design Objectives</a:t>
            </a:r>
            <a:endParaRPr/>
          </a:p>
        </p:txBody>
      </p:sp>
      <p:sp>
        <p:nvSpPr>
          <p:cNvPr id="148" name="Google Shape;148;p1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Securely attach nodes consisting of electronics to the top of the mast</a:t>
            </a:r>
            <a:endParaRPr sz="1800"/>
          </a:p>
          <a:p>
            <a:pPr indent="-342900" lvl="0" marL="457200" rtl="0" algn="l">
              <a:lnSpc>
                <a:spcPct val="150000"/>
              </a:lnSpc>
              <a:spcBef>
                <a:spcPts val="0"/>
              </a:spcBef>
              <a:spcAft>
                <a:spcPts val="0"/>
              </a:spcAft>
              <a:buSzPts val="1800"/>
              <a:buChar char="●"/>
            </a:pPr>
            <a:r>
              <a:rPr lang="en" sz="1800"/>
              <a:t>Continuously receive packets from all active nodes </a:t>
            </a:r>
            <a:endParaRPr sz="1800"/>
          </a:p>
          <a:p>
            <a:pPr indent="-342900" lvl="0" marL="457200" rtl="0" algn="l">
              <a:lnSpc>
                <a:spcPct val="150000"/>
              </a:lnSpc>
              <a:spcBef>
                <a:spcPts val="0"/>
              </a:spcBef>
              <a:spcAft>
                <a:spcPts val="0"/>
              </a:spcAft>
              <a:buSzPts val="1800"/>
              <a:buChar char="●"/>
            </a:pPr>
            <a:r>
              <a:rPr lang="en" sz="1800"/>
              <a:t>Use incoming node data to display real time location of boats on web app and base station interface</a:t>
            </a:r>
            <a:endParaRPr sz="1800"/>
          </a:p>
          <a:p>
            <a:pPr indent="0" lvl="0" marL="457200" rtl="0" algn="l">
              <a:lnSpc>
                <a:spcPct val="150000"/>
              </a:lnSpc>
              <a:spcBef>
                <a:spcPts val="1600"/>
              </a:spcBef>
              <a:spcAft>
                <a:spcPts val="1600"/>
              </a:spcAft>
              <a:buNone/>
            </a:pPr>
            <a:r>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Design</a:t>
            </a:r>
            <a:r>
              <a:rPr lang="en"/>
              <a:t> Specifications</a:t>
            </a:r>
            <a:endParaRPr/>
          </a:p>
          <a:p>
            <a:pPr indent="0" lvl="0" marL="0" rtl="0" algn="l">
              <a:spcBef>
                <a:spcPts val="0"/>
              </a:spcBef>
              <a:spcAft>
                <a:spcPts val="0"/>
              </a:spcAft>
              <a:buNone/>
            </a:pPr>
            <a:r>
              <a:rPr lang="en" sz="1800"/>
              <a:t>Radio Systems</a:t>
            </a:r>
            <a:endParaRPr sz="1800"/>
          </a:p>
        </p:txBody>
      </p:sp>
      <p:graphicFrame>
        <p:nvGraphicFramePr>
          <p:cNvPr id="154" name="Google Shape;154;p16"/>
          <p:cNvGraphicFramePr/>
          <p:nvPr/>
        </p:nvGraphicFramePr>
        <p:xfrm>
          <a:off x="391163" y="1619250"/>
          <a:ext cx="3000000" cy="3000000"/>
        </p:xfrm>
        <a:graphic>
          <a:graphicData uri="http://schemas.openxmlformats.org/drawingml/2006/table">
            <a:tbl>
              <a:tblPr>
                <a:noFill/>
                <a:tableStyleId>{5FD89048-B04A-495A-BBF7-B6FC3BA8F0D2}</a:tableStyleId>
              </a:tblPr>
              <a:tblGrid>
                <a:gridCol w="1716750"/>
                <a:gridCol w="1703675"/>
                <a:gridCol w="4941250"/>
              </a:tblGrid>
              <a:tr h="381000">
                <a:tc>
                  <a:txBody>
                    <a:bodyPr>
                      <a:noAutofit/>
                    </a:bodyPr>
                    <a:lstStyle/>
                    <a:p>
                      <a:pPr indent="0" lvl="0" marL="0" rtl="0" algn="ctr">
                        <a:spcBef>
                          <a:spcPts val="0"/>
                        </a:spcBef>
                        <a:spcAft>
                          <a:spcPts val="0"/>
                        </a:spcAft>
                        <a:buNone/>
                      </a:pPr>
                      <a:r>
                        <a:rPr b="1" lang="en">
                          <a:solidFill>
                            <a:srgbClr val="FFFFFF"/>
                          </a:solidFill>
                        </a:rPr>
                        <a:t>Project Element</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noAutofit/>
                    </a:bodyPr>
                    <a:lstStyle/>
                    <a:p>
                      <a:pPr indent="0" lvl="0" marL="0" rtl="0" algn="ctr">
                        <a:spcBef>
                          <a:spcPts val="0"/>
                        </a:spcBef>
                        <a:spcAft>
                          <a:spcPts val="0"/>
                        </a:spcAft>
                        <a:buNone/>
                      </a:pPr>
                      <a:r>
                        <a:rPr b="1" lang="en">
                          <a:solidFill>
                            <a:srgbClr val="FFFFFF"/>
                          </a:solidFill>
                        </a:rPr>
                        <a:t>Category</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noAutofit/>
                    </a:bodyPr>
                    <a:lstStyle/>
                    <a:p>
                      <a:pPr indent="0" lvl="0" marL="0" rtl="0" algn="ctr">
                        <a:spcBef>
                          <a:spcPts val="0"/>
                        </a:spcBef>
                        <a:spcAft>
                          <a:spcPts val="0"/>
                        </a:spcAft>
                        <a:buNone/>
                      </a:pPr>
                      <a:r>
                        <a:rPr b="1" lang="en">
                          <a:solidFill>
                            <a:srgbClr val="FFFFFF"/>
                          </a:solidFill>
                        </a:rPr>
                        <a:t>Specifications</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81000">
                <a:tc rowSpan="7">
                  <a:txBody>
                    <a:bodyPr>
                      <a:noAutofit/>
                    </a:bodyPr>
                    <a:lstStyle/>
                    <a:p>
                      <a:pPr indent="0" lvl="0" marL="0" rtl="0" algn="ctr">
                        <a:spcBef>
                          <a:spcPts val="0"/>
                        </a:spcBef>
                        <a:spcAft>
                          <a:spcPts val="0"/>
                        </a:spcAft>
                        <a:buNone/>
                      </a:pPr>
                      <a:r>
                        <a:rPr lang="en">
                          <a:solidFill>
                            <a:srgbClr val="FFFFFF"/>
                          </a:solidFill>
                        </a:rPr>
                        <a:t>Radio Systems</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rowSpan="2">
                  <a:txBody>
                    <a:bodyPr>
                      <a:noAutofit/>
                    </a:bodyPr>
                    <a:lstStyle/>
                    <a:p>
                      <a:pPr indent="0" lvl="0" marL="0" rtl="0" algn="ctr">
                        <a:spcBef>
                          <a:spcPts val="0"/>
                        </a:spcBef>
                        <a:spcAft>
                          <a:spcPts val="0"/>
                        </a:spcAft>
                        <a:buNone/>
                      </a:pPr>
                      <a:r>
                        <a:rPr lang="en">
                          <a:solidFill>
                            <a:srgbClr val="FFFFFF"/>
                          </a:solidFill>
                        </a:rPr>
                        <a:t>Localization</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Accuracy of 7 feet or better</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Measurements every 3 seconds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rowSpan="3">
                  <a:txBody>
                    <a:bodyPr>
                      <a:noAutofit/>
                    </a:bodyPr>
                    <a:lstStyle/>
                    <a:p>
                      <a:pPr indent="0" lvl="0" marL="0" rtl="0" algn="ctr">
                        <a:spcBef>
                          <a:spcPts val="0"/>
                        </a:spcBef>
                        <a:spcAft>
                          <a:spcPts val="0"/>
                        </a:spcAft>
                        <a:buNone/>
                      </a:pPr>
                      <a:r>
                        <a:rPr lang="en">
                          <a:solidFill>
                            <a:srgbClr val="FFFFFF"/>
                          </a:solidFill>
                        </a:rPr>
                        <a:t>Communications</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Range not less than 300 feet</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Adequate</a:t>
                      </a:r>
                      <a:r>
                        <a:rPr lang="en">
                          <a:solidFill>
                            <a:srgbClr val="FFFFFF"/>
                          </a:solidFill>
                        </a:rPr>
                        <a:t> data transfer rate</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Must be able to relay messages to other nodes as needed</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rowSpan="2">
                  <a:txBody>
                    <a:bodyPr>
                      <a:noAutofit/>
                    </a:bodyPr>
                    <a:lstStyle/>
                    <a:p>
                      <a:pPr indent="0" lvl="0" marL="0" rtl="0" algn="ctr">
                        <a:spcBef>
                          <a:spcPts val="0"/>
                        </a:spcBef>
                        <a:spcAft>
                          <a:spcPts val="0"/>
                        </a:spcAft>
                        <a:buNone/>
                      </a:pPr>
                      <a:r>
                        <a:rPr lang="en">
                          <a:solidFill>
                            <a:srgbClr val="FFFFFF"/>
                          </a:solidFill>
                        </a:rPr>
                        <a:t>Network</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Operates with 1 to 12 nodes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Operates with as little as 1 base station + extender</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Design</a:t>
            </a:r>
            <a:r>
              <a:rPr lang="en"/>
              <a:t> Specificati</a:t>
            </a:r>
            <a:r>
              <a:rPr lang="en"/>
              <a:t>ons</a:t>
            </a:r>
            <a:endParaRPr/>
          </a:p>
          <a:p>
            <a:pPr indent="0" lvl="0" marL="0" rtl="0" algn="l">
              <a:spcBef>
                <a:spcPts val="0"/>
              </a:spcBef>
              <a:spcAft>
                <a:spcPts val="0"/>
              </a:spcAft>
              <a:buNone/>
            </a:pPr>
            <a:r>
              <a:rPr lang="en" sz="1800"/>
              <a:t>Base Station</a:t>
            </a:r>
            <a:endParaRPr sz="1800"/>
          </a:p>
        </p:txBody>
      </p:sp>
      <p:graphicFrame>
        <p:nvGraphicFramePr>
          <p:cNvPr id="160" name="Google Shape;160;p17"/>
          <p:cNvGraphicFramePr/>
          <p:nvPr/>
        </p:nvGraphicFramePr>
        <p:xfrm>
          <a:off x="391163" y="1619250"/>
          <a:ext cx="3000000" cy="3000000"/>
        </p:xfrm>
        <a:graphic>
          <a:graphicData uri="http://schemas.openxmlformats.org/drawingml/2006/table">
            <a:tbl>
              <a:tblPr>
                <a:noFill/>
                <a:tableStyleId>{5FD89048-B04A-495A-BBF7-B6FC3BA8F0D2}</a:tableStyleId>
              </a:tblPr>
              <a:tblGrid>
                <a:gridCol w="1716750"/>
                <a:gridCol w="1703675"/>
                <a:gridCol w="4941250"/>
              </a:tblGrid>
              <a:tr h="381000">
                <a:tc>
                  <a:txBody>
                    <a:bodyPr>
                      <a:noAutofit/>
                    </a:bodyPr>
                    <a:lstStyle/>
                    <a:p>
                      <a:pPr indent="0" lvl="0" marL="0" rtl="0" algn="ctr">
                        <a:spcBef>
                          <a:spcPts val="0"/>
                        </a:spcBef>
                        <a:spcAft>
                          <a:spcPts val="0"/>
                        </a:spcAft>
                        <a:buNone/>
                      </a:pPr>
                      <a:r>
                        <a:rPr b="1" lang="en">
                          <a:solidFill>
                            <a:srgbClr val="FFFFFF"/>
                          </a:solidFill>
                        </a:rPr>
                        <a:t>Project Element</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noAutofit/>
                    </a:bodyPr>
                    <a:lstStyle/>
                    <a:p>
                      <a:pPr indent="0" lvl="0" marL="0" rtl="0" algn="ctr">
                        <a:spcBef>
                          <a:spcPts val="0"/>
                        </a:spcBef>
                        <a:spcAft>
                          <a:spcPts val="0"/>
                        </a:spcAft>
                        <a:buNone/>
                      </a:pPr>
                      <a:r>
                        <a:rPr b="1" lang="en">
                          <a:solidFill>
                            <a:srgbClr val="FFFFFF"/>
                          </a:solidFill>
                        </a:rPr>
                        <a:t>Category</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noAutofit/>
                    </a:bodyPr>
                    <a:lstStyle/>
                    <a:p>
                      <a:pPr indent="0" lvl="0" marL="0" rtl="0" algn="ctr">
                        <a:spcBef>
                          <a:spcPts val="0"/>
                        </a:spcBef>
                        <a:spcAft>
                          <a:spcPts val="0"/>
                        </a:spcAft>
                        <a:buNone/>
                      </a:pPr>
                      <a:r>
                        <a:rPr b="1" lang="en">
                          <a:solidFill>
                            <a:srgbClr val="FFFFFF"/>
                          </a:solidFill>
                        </a:rPr>
                        <a:t>Specifications</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81000">
                <a:tc rowSpan="7">
                  <a:txBody>
                    <a:bodyPr>
                      <a:noAutofit/>
                    </a:bodyPr>
                    <a:lstStyle/>
                    <a:p>
                      <a:pPr indent="0" lvl="0" marL="0" rtl="0" algn="ctr">
                        <a:spcBef>
                          <a:spcPts val="0"/>
                        </a:spcBef>
                        <a:spcAft>
                          <a:spcPts val="0"/>
                        </a:spcAft>
                        <a:buNone/>
                      </a:pPr>
                      <a:r>
                        <a:rPr lang="en">
                          <a:solidFill>
                            <a:srgbClr val="FFFFFF"/>
                          </a:solidFill>
                        </a:rPr>
                        <a:t>Base Station</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rowSpan="2">
                  <a:txBody>
                    <a:bodyPr>
                      <a:noAutofit/>
                    </a:bodyPr>
                    <a:lstStyle/>
                    <a:p>
                      <a:pPr indent="0" lvl="0" marL="0" rtl="0" algn="ctr">
                        <a:spcBef>
                          <a:spcPts val="0"/>
                        </a:spcBef>
                        <a:spcAft>
                          <a:spcPts val="0"/>
                        </a:spcAft>
                        <a:buNone/>
                      </a:pPr>
                      <a:r>
                        <a:rPr lang="en">
                          <a:solidFill>
                            <a:srgbClr val="FFFFFF"/>
                          </a:solidFill>
                        </a:rPr>
                        <a:t>Enclosure</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No larger than 10”x6”x6”, no heavier than 5 lbs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Must be mountable to a tripod </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a:txBody>
                    <a:bodyPr>
                      <a:noAutofit/>
                    </a:bodyPr>
                    <a:lstStyle/>
                    <a:p>
                      <a:pPr indent="0" lvl="0" marL="0" rtl="0" algn="ctr">
                        <a:spcBef>
                          <a:spcPts val="0"/>
                        </a:spcBef>
                        <a:spcAft>
                          <a:spcPts val="0"/>
                        </a:spcAft>
                        <a:buNone/>
                      </a:pPr>
                      <a:r>
                        <a:rPr lang="en">
                          <a:solidFill>
                            <a:srgbClr val="FFFFFF"/>
                          </a:solidFill>
                        </a:rPr>
                        <a:t>Antenna</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Securely mounted to the enclosure (inside or out)</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rowSpan="2">
                  <a:txBody>
                    <a:bodyPr>
                      <a:noAutofit/>
                    </a:bodyPr>
                    <a:lstStyle/>
                    <a:p>
                      <a:pPr indent="0" lvl="0" marL="0" rtl="0" algn="ctr">
                        <a:spcBef>
                          <a:spcPts val="0"/>
                        </a:spcBef>
                        <a:spcAft>
                          <a:spcPts val="0"/>
                        </a:spcAft>
                        <a:buNone/>
                      </a:pPr>
                      <a:r>
                        <a:rPr lang="en">
                          <a:solidFill>
                            <a:srgbClr val="FFFFFF"/>
                          </a:solidFill>
                        </a:rPr>
                        <a:t>Power</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Must be powerable from AC power or an internal battery</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Internal battery must last 6 hours and charge in 8 hours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rowSpan="2">
                  <a:txBody>
                    <a:bodyPr>
                      <a:noAutofit/>
                    </a:bodyPr>
                    <a:lstStyle/>
                    <a:p>
                      <a:pPr indent="0" lvl="0" marL="0" rtl="0" algn="ctr">
                        <a:spcBef>
                          <a:spcPts val="0"/>
                        </a:spcBef>
                        <a:spcAft>
                          <a:spcPts val="0"/>
                        </a:spcAft>
                        <a:buNone/>
                      </a:pPr>
                      <a:r>
                        <a:rPr lang="en">
                          <a:solidFill>
                            <a:srgbClr val="FFFFFF"/>
                          </a:solidFill>
                        </a:rPr>
                        <a:t>Interface</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Must host a Wi-Fi network for displaying node locations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Must include settings </a:t>
                      </a:r>
                      <a:r>
                        <a:rPr lang="en">
                          <a:solidFill>
                            <a:srgbClr val="FFFFFF"/>
                          </a:solidFill>
                        </a:rPr>
                        <a:t>relevant</a:t>
                      </a:r>
                      <a:r>
                        <a:rPr lang="en">
                          <a:solidFill>
                            <a:srgbClr val="FFFFFF"/>
                          </a:solidFill>
                        </a:rPr>
                        <a:t> to system operation</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Design Specifications</a:t>
            </a:r>
            <a:endParaRPr/>
          </a:p>
          <a:p>
            <a:pPr indent="0" lvl="0" marL="0" rtl="0" algn="l">
              <a:spcBef>
                <a:spcPts val="0"/>
              </a:spcBef>
              <a:spcAft>
                <a:spcPts val="0"/>
              </a:spcAft>
              <a:buNone/>
            </a:pPr>
            <a:r>
              <a:rPr lang="en" sz="1800"/>
              <a:t>Base Station Extender</a:t>
            </a:r>
            <a:endParaRPr sz="1800"/>
          </a:p>
        </p:txBody>
      </p:sp>
      <p:graphicFrame>
        <p:nvGraphicFramePr>
          <p:cNvPr id="166" name="Google Shape;166;p18"/>
          <p:cNvGraphicFramePr/>
          <p:nvPr/>
        </p:nvGraphicFramePr>
        <p:xfrm>
          <a:off x="391163" y="1619250"/>
          <a:ext cx="3000000" cy="3000000"/>
        </p:xfrm>
        <a:graphic>
          <a:graphicData uri="http://schemas.openxmlformats.org/drawingml/2006/table">
            <a:tbl>
              <a:tblPr>
                <a:noFill/>
                <a:tableStyleId>{5FD89048-B04A-495A-BBF7-B6FC3BA8F0D2}</a:tableStyleId>
              </a:tblPr>
              <a:tblGrid>
                <a:gridCol w="1716750"/>
                <a:gridCol w="1703675"/>
                <a:gridCol w="4941250"/>
              </a:tblGrid>
              <a:tr h="381000">
                <a:tc>
                  <a:txBody>
                    <a:bodyPr>
                      <a:noAutofit/>
                    </a:bodyPr>
                    <a:lstStyle/>
                    <a:p>
                      <a:pPr indent="0" lvl="0" marL="0" rtl="0" algn="ctr">
                        <a:spcBef>
                          <a:spcPts val="0"/>
                        </a:spcBef>
                        <a:spcAft>
                          <a:spcPts val="0"/>
                        </a:spcAft>
                        <a:buNone/>
                      </a:pPr>
                      <a:r>
                        <a:rPr b="1" lang="en">
                          <a:solidFill>
                            <a:srgbClr val="FFFFFF"/>
                          </a:solidFill>
                        </a:rPr>
                        <a:t>Project Element</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noAutofit/>
                    </a:bodyPr>
                    <a:lstStyle/>
                    <a:p>
                      <a:pPr indent="0" lvl="0" marL="0" rtl="0" algn="ctr">
                        <a:spcBef>
                          <a:spcPts val="0"/>
                        </a:spcBef>
                        <a:spcAft>
                          <a:spcPts val="0"/>
                        </a:spcAft>
                        <a:buNone/>
                      </a:pPr>
                      <a:r>
                        <a:rPr b="1" lang="en">
                          <a:solidFill>
                            <a:srgbClr val="FFFFFF"/>
                          </a:solidFill>
                        </a:rPr>
                        <a:t>Category</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noAutofit/>
                    </a:bodyPr>
                    <a:lstStyle/>
                    <a:p>
                      <a:pPr indent="0" lvl="0" marL="0" rtl="0" algn="ctr">
                        <a:spcBef>
                          <a:spcPts val="0"/>
                        </a:spcBef>
                        <a:spcAft>
                          <a:spcPts val="0"/>
                        </a:spcAft>
                        <a:buNone/>
                      </a:pPr>
                      <a:r>
                        <a:rPr b="1" lang="en">
                          <a:solidFill>
                            <a:srgbClr val="FFFFFF"/>
                          </a:solidFill>
                        </a:rPr>
                        <a:t>Specifications</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81000">
                <a:tc rowSpan="7">
                  <a:txBody>
                    <a:bodyPr>
                      <a:noAutofit/>
                    </a:bodyPr>
                    <a:lstStyle/>
                    <a:p>
                      <a:pPr indent="0" lvl="0" marL="0" rtl="0" algn="ctr">
                        <a:spcBef>
                          <a:spcPts val="0"/>
                        </a:spcBef>
                        <a:spcAft>
                          <a:spcPts val="0"/>
                        </a:spcAft>
                        <a:buNone/>
                      </a:pPr>
                      <a:r>
                        <a:rPr lang="en">
                          <a:solidFill>
                            <a:srgbClr val="FFFFFF"/>
                          </a:solidFill>
                        </a:rPr>
                        <a:t>Base Station Extender</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rowSpan="2">
                  <a:txBody>
                    <a:bodyPr>
                      <a:noAutofit/>
                    </a:bodyPr>
                    <a:lstStyle/>
                    <a:p>
                      <a:pPr indent="0" lvl="0" marL="0" rtl="0" algn="ctr">
                        <a:spcBef>
                          <a:spcPts val="0"/>
                        </a:spcBef>
                        <a:spcAft>
                          <a:spcPts val="0"/>
                        </a:spcAft>
                        <a:buNone/>
                      </a:pPr>
                      <a:r>
                        <a:rPr lang="en">
                          <a:solidFill>
                            <a:srgbClr val="FFFFFF"/>
                          </a:solidFill>
                        </a:rPr>
                        <a:t>Enclosure</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No larger than 8”x5”x5”, no heavier than 3 lbs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chemeClr val="lt1"/>
                          </a:solidFill>
                        </a:rPr>
                        <a:t>Must be mountable to a tripod</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a:txBody>
                    <a:bodyPr>
                      <a:noAutofit/>
                    </a:bodyPr>
                    <a:lstStyle/>
                    <a:p>
                      <a:pPr indent="0" lvl="0" marL="0" rtl="0" algn="ctr">
                        <a:spcBef>
                          <a:spcPts val="0"/>
                        </a:spcBef>
                        <a:spcAft>
                          <a:spcPts val="0"/>
                        </a:spcAft>
                        <a:buNone/>
                      </a:pPr>
                      <a:r>
                        <a:rPr lang="en">
                          <a:solidFill>
                            <a:srgbClr val="FFFFFF"/>
                          </a:solidFill>
                        </a:rPr>
                        <a:t>Antenna</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Securely mounted to the enclosure (inside or out)</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rowSpan="2">
                  <a:txBody>
                    <a:bodyPr>
                      <a:noAutofit/>
                    </a:bodyPr>
                    <a:lstStyle/>
                    <a:p>
                      <a:pPr indent="0" lvl="0" marL="0" rtl="0" algn="ctr">
                        <a:spcBef>
                          <a:spcPts val="0"/>
                        </a:spcBef>
                        <a:spcAft>
                          <a:spcPts val="0"/>
                        </a:spcAft>
                        <a:buNone/>
                      </a:pPr>
                      <a:r>
                        <a:rPr lang="en">
                          <a:solidFill>
                            <a:srgbClr val="FFFFFF"/>
                          </a:solidFill>
                        </a:rPr>
                        <a:t>Power</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chemeClr val="lt1"/>
                          </a:solidFill>
                        </a:rPr>
                        <a:t>Must be powerable from AC power or an internal battery</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chemeClr val="lt1"/>
                          </a:solidFill>
                        </a:rPr>
                        <a:t>Internal battery must last 6 hours and charge in 8 hours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rowSpan="2">
                  <a:txBody>
                    <a:bodyPr>
                      <a:noAutofit/>
                    </a:bodyPr>
                    <a:lstStyle/>
                    <a:p>
                      <a:pPr indent="0" lvl="0" marL="0" rtl="0" algn="ctr">
                        <a:spcBef>
                          <a:spcPts val="0"/>
                        </a:spcBef>
                        <a:spcAft>
                          <a:spcPts val="0"/>
                        </a:spcAft>
                        <a:buNone/>
                      </a:pPr>
                      <a:r>
                        <a:rPr lang="en">
                          <a:solidFill>
                            <a:srgbClr val="FFFFFF"/>
                          </a:solidFill>
                        </a:rPr>
                        <a:t>Interface</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Have internal buttons/indicators as needed for operation</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Be controllable from the base station</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Design</a:t>
            </a:r>
            <a:r>
              <a:rPr lang="en"/>
              <a:t> Specifications</a:t>
            </a:r>
            <a:endParaRPr/>
          </a:p>
          <a:p>
            <a:pPr indent="0" lvl="0" marL="0" rtl="0" algn="l">
              <a:spcBef>
                <a:spcPts val="0"/>
              </a:spcBef>
              <a:spcAft>
                <a:spcPts val="0"/>
              </a:spcAft>
              <a:buNone/>
            </a:pPr>
            <a:r>
              <a:rPr lang="en" sz="1800"/>
              <a:t>Node</a:t>
            </a:r>
            <a:endParaRPr sz="1800"/>
          </a:p>
        </p:txBody>
      </p:sp>
      <p:graphicFrame>
        <p:nvGraphicFramePr>
          <p:cNvPr id="172" name="Google Shape;172;p19"/>
          <p:cNvGraphicFramePr/>
          <p:nvPr/>
        </p:nvGraphicFramePr>
        <p:xfrm>
          <a:off x="391163" y="1619250"/>
          <a:ext cx="3000000" cy="3000000"/>
        </p:xfrm>
        <a:graphic>
          <a:graphicData uri="http://schemas.openxmlformats.org/drawingml/2006/table">
            <a:tbl>
              <a:tblPr>
                <a:noFill/>
                <a:tableStyleId>{5FD89048-B04A-495A-BBF7-B6FC3BA8F0D2}</a:tableStyleId>
              </a:tblPr>
              <a:tblGrid>
                <a:gridCol w="1716750"/>
                <a:gridCol w="1703675"/>
                <a:gridCol w="4941250"/>
              </a:tblGrid>
              <a:tr h="381000">
                <a:tc>
                  <a:txBody>
                    <a:bodyPr>
                      <a:noAutofit/>
                    </a:bodyPr>
                    <a:lstStyle/>
                    <a:p>
                      <a:pPr indent="0" lvl="0" marL="0" rtl="0" algn="ctr">
                        <a:spcBef>
                          <a:spcPts val="0"/>
                        </a:spcBef>
                        <a:spcAft>
                          <a:spcPts val="0"/>
                        </a:spcAft>
                        <a:buNone/>
                      </a:pPr>
                      <a:r>
                        <a:rPr b="1" lang="en">
                          <a:solidFill>
                            <a:srgbClr val="FFFFFF"/>
                          </a:solidFill>
                        </a:rPr>
                        <a:t>Project Element</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noAutofit/>
                    </a:bodyPr>
                    <a:lstStyle/>
                    <a:p>
                      <a:pPr indent="0" lvl="0" marL="0" rtl="0" algn="ctr">
                        <a:spcBef>
                          <a:spcPts val="0"/>
                        </a:spcBef>
                        <a:spcAft>
                          <a:spcPts val="0"/>
                        </a:spcAft>
                        <a:buNone/>
                      </a:pPr>
                      <a:r>
                        <a:rPr b="1" lang="en">
                          <a:solidFill>
                            <a:srgbClr val="FFFFFF"/>
                          </a:solidFill>
                        </a:rPr>
                        <a:t>Category</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noAutofit/>
                    </a:bodyPr>
                    <a:lstStyle/>
                    <a:p>
                      <a:pPr indent="0" lvl="0" marL="0" rtl="0" algn="ctr">
                        <a:spcBef>
                          <a:spcPts val="0"/>
                        </a:spcBef>
                        <a:spcAft>
                          <a:spcPts val="0"/>
                        </a:spcAft>
                        <a:buNone/>
                      </a:pPr>
                      <a:r>
                        <a:rPr b="1" lang="en">
                          <a:solidFill>
                            <a:srgbClr val="FFFFFF"/>
                          </a:solidFill>
                        </a:rPr>
                        <a:t>Specifications</a:t>
                      </a:r>
                      <a:endParaRPr b="1">
                        <a:solidFill>
                          <a:srgbClr val="FFFFFF"/>
                        </a:solidFill>
                      </a:endParaRPr>
                    </a:p>
                  </a:txBody>
                  <a:tcPr marT="91425" marB="91425" marR="91425" marL="914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r>
              <a:tr h="381000">
                <a:tc rowSpan="7">
                  <a:txBody>
                    <a:bodyPr>
                      <a:noAutofit/>
                    </a:bodyPr>
                    <a:lstStyle/>
                    <a:p>
                      <a:pPr indent="0" lvl="0" marL="0" rtl="0" algn="ctr">
                        <a:spcBef>
                          <a:spcPts val="0"/>
                        </a:spcBef>
                        <a:spcAft>
                          <a:spcPts val="0"/>
                        </a:spcAft>
                        <a:buNone/>
                      </a:pPr>
                      <a:r>
                        <a:rPr lang="en">
                          <a:solidFill>
                            <a:srgbClr val="FFFFFF"/>
                          </a:solidFill>
                        </a:rPr>
                        <a:t>Node</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rowSpan="2">
                  <a:txBody>
                    <a:bodyPr>
                      <a:noAutofit/>
                    </a:bodyPr>
                    <a:lstStyle/>
                    <a:p>
                      <a:pPr indent="0" lvl="0" marL="0" rtl="0" algn="ctr">
                        <a:spcBef>
                          <a:spcPts val="0"/>
                        </a:spcBef>
                        <a:spcAft>
                          <a:spcPts val="0"/>
                        </a:spcAft>
                        <a:buNone/>
                      </a:pPr>
                      <a:r>
                        <a:rPr lang="en">
                          <a:solidFill>
                            <a:srgbClr val="FFFFFF"/>
                          </a:solidFill>
                        </a:rPr>
                        <a:t>Enclosure</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No larger than 8”x5”x5”, no </a:t>
                      </a:r>
                      <a:r>
                        <a:rPr lang="en">
                          <a:solidFill>
                            <a:srgbClr val="FFFFFF"/>
                          </a:solidFill>
                        </a:rPr>
                        <a:t>heavier</a:t>
                      </a:r>
                      <a:r>
                        <a:rPr lang="en">
                          <a:solidFill>
                            <a:srgbClr val="FFFFFF"/>
                          </a:solidFill>
                        </a:rPr>
                        <a:t> than 3 lbs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Water resistant to a depth of 25 feet for up to 5 minutes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a:txBody>
                    <a:bodyPr>
                      <a:noAutofit/>
                    </a:bodyPr>
                    <a:lstStyle/>
                    <a:p>
                      <a:pPr indent="0" lvl="0" marL="0" rtl="0" algn="ctr">
                        <a:spcBef>
                          <a:spcPts val="0"/>
                        </a:spcBef>
                        <a:spcAft>
                          <a:spcPts val="0"/>
                        </a:spcAft>
                        <a:buNone/>
                      </a:pPr>
                      <a:r>
                        <a:rPr lang="en">
                          <a:solidFill>
                            <a:srgbClr val="FFFFFF"/>
                          </a:solidFill>
                        </a:rPr>
                        <a:t>Antenna</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Securely</a:t>
                      </a:r>
                      <a:r>
                        <a:rPr lang="en">
                          <a:solidFill>
                            <a:srgbClr val="FFFFFF"/>
                          </a:solidFill>
                        </a:rPr>
                        <a:t> mounted to the enclosure (inside or out)</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rowSpan="2">
                  <a:txBody>
                    <a:bodyPr>
                      <a:noAutofit/>
                    </a:bodyPr>
                    <a:lstStyle/>
                    <a:p>
                      <a:pPr indent="0" lvl="0" marL="0" rtl="0" algn="ctr">
                        <a:spcBef>
                          <a:spcPts val="0"/>
                        </a:spcBef>
                        <a:spcAft>
                          <a:spcPts val="0"/>
                        </a:spcAft>
                        <a:buNone/>
                      </a:pPr>
                      <a:r>
                        <a:rPr lang="en">
                          <a:solidFill>
                            <a:srgbClr val="FFFFFF"/>
                          </a:solidFill>
                        </a:rPr>
                        <a:t>Power</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Run for up to 4 hours and charge in less than 6 hours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Withstand temperatures between 40 °F and 130 °F</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rowSpan="2">
                  <a:txBody>
                    <a:bodyPr>
                      <a:noAutofit/>
                    </a:bodyPr>
                    <a:lstStyle/>
                    <a:p>
                      <a:pPr indent="0" lvl="0" marL="0" rtl="0" algn="ctr">
                        <a:spcBef>
                          <a:spcPts val="0"/>
                        </a:spcBef>
                        <a:spcAft>
                          <a:spcPts val="0"/>
                        </a:spcAft>
                        <a:buNone/>
                      </a:pPr>
                      <a:r>
                        <a:rPr lang="en">
                          <a:solidFill>
                            <a:srgbClr val="FFFFFF"/>
                          </a:solidFill>
                        </a:rPr>
                        <a:t>Interface</a:t>
                      </a:r>
                      <a:endParaRPr>
                        <a:solidFill>
                          <a:srgbClr val="FFFFFF"/>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noAutofit/>
                    </a:bodyPr>
                    <a:lstStyle/>
                    <a:p>
                      <a:pPr indent="0" lvl="0" marL="0" rtl="0" algn="l">
                        <a:spcBef>
                          <a:spcPts val="0"/>
                        </a:spcBef>
                        <a:spcAft>
                          <a:spcPts val="0"/>
                        </a:spcAft>
                        <a:buNone/>
                      </a:pPr>
                      <a:r>
                        <a:rPr lang="en">
                          <a:solidFill>
                            <a:srgbClr val="FFFFFF"/>
                          </a:solidFill>
                        </a:rPr>
                        <a:t>Have internal buttons/indicators as needed for operation</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381000">
                <a:tc vMerge="1"/>
                <a:tc vMerge="1"/>
                <a:tc>
                  <a:txBody>
                    <a:bodyPr>
                      <a:noAutofit/>
                    </a:bodyPr>
                    <a:lstStyle/>
                    <a:p>
                      <a:pPr indent="0" lvl="0" marL="0" rtl="0" algn="l">
                        <a:spcBef>
                          <a:spcPts val="0"/>
                        </a:spcBef>
                        <a:spcAft>
                          <a:spcPts val="0"/>
                        </a:spcAft>
                        <a:buNone/>
                      </a:pPr>
                      <a:r>
                        <a:rPr lang="en">
                          <a:solidFill>
                            <a:srgbClr val="FFFFFF"/>
                          </a:solidFill>
                        </a:rPr>
                        <a:t>Be </a:t>
                      </a:r>
                      <a:r>
                        <a:rPr lang="en">
                          <a:solidFill>
                            <a:srgbClr val="FFFFFF"/>
                          </a:solidFill>
                        </a:rPr>
                        <a:t>controllable</a:t>
                      </a:r>
                      <a:r>
                        <a:rPr lang="en">
                          <a:solidFill>
                            <a:srgbClr val="FFFFFF"/>
                          </a:solidFill>
                        </a:rPr>
                        <a:t> from the base station</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1052550" y="211470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Design Approach and Details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1"/>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0" lvl="0" marL="0" rtl="0" algn="l">
              <a:lnSpc>
                <a:spcPct val="114000"/>
              </a:lnSpc>
              <a:spcBef>
                <a:spcPts val="0"/>
              </a:spcBef>
              <a:spcAft>
                <a:spcPts val="0"/>
              </a:spcAft>
              <a:buNone/>
            </a:pPr>
            <a:r>
              <a:rPr b="1" lang="en" sz="1800"/>
              <a:t>18650 Battery	</a:t>
            </a:r>
            <a:r>
              <a:rPr b="1" lang="en" sz="1400"/>
              <a:t>	  </a:t>
            </a:r>
            <a:r>
              <a:rPr b="1" lang="en" sz="1400">
                <a:solidFill>
                  <a:schemeClr val="lt2"/>
                </a:solidFill>
              </a:rPr>
              <a:t>(node)</a:t>
            </a:r>
            <a:endParaRPr b="1" sz="1400">
              <a:solidFill>
                <a:schemeClr val="lt2"/>
              </a:solidFill>
            </a:endParaRPr>
          </a:p>
          <a:p>
            <a:pPr indent="-317500" lvl="0" marL="457200" rtl="0" algn="l">
              <a:lnSpc>
                <a:spcPct val="114000"/>
              </a:lnSpc>
              <a:spcBef>
                <a:spcPts val="0"/>
              </a:spcBef>
              <a:spcAft>
                <a:spcPts val="0"/>
              </a:spcAft>
              <a:buSzPts val="1400"/>
              <a:buChar char="●"/>
            </a:pPr>
            <a:r>
              <a:rPr lang="en" sz="1400"/>
              <a:t>Thermal and volumetric efficiency</a:t>
            </a:r>
            <a:endParaRPr sz="1400"/>
          </a:p>
          <a:p>
            <a:pPr indent="-317500" lvl="0" marL="457200" rtl="0" algn="l">
              <a:lnSpc>
                <a:spcPct val="114000"/>
              </a:lnSpc>
              <a:spcBef>
                <a:spcPts val="0"/>
              </a:spcBef>
              <a:spcAft>
                <a:spcPts val="0"/>
              </a:spcAft>
              <a:buSzPts val="1400"/>
              <a:buChar char="●"/>
            </a:pPr>
            <a:r>
              <a:rPr lang="en" sz="1400"/>
              <a:t>Higher charge cycle count (~1800)</a:t>
            </a:r>
            <a:endParaRPr sz="1400"/>
          </a:p>
          <a:p>
            <a:pPr indent="-317500" lvl="0" marL="457200" rtl="0" algn="l">
              <a:lnSpc>
                <a:spcPct val="114000"/>
              </a:lnSpc>
              <a:spcBef>
                <a:spcPts val="0"/>
              </a:spcBef>
              <a:spcAft>
                <a:spcPts val="0"/>
              </a:spcAft>
              <a:buSzPts val="1400"/>
              <a:buChar char="●"/>
            </a:pPr>
            <a:r>
              <a:rPr lang="en" sz="1400"/>
              <a:t>Cheaper</a:t>
            </a:r>
            <a:endParaRPr sz="1400"/>
          </a:p>
          <a:p>
            <a:pPr indent="0" lvl="0" marL="0" rtl="0" algn="l">
              <a:lnSpc>
                <a:spcPct val="114000"/>
              </a:lnSpc>
              <a:spcBef>
                <a:spcPts val="0"/>
              </a:spcBef>
              <a:spcAft>
                <a:spcPts val="0"/>
              </a:spcAft>
              <a:buNone/>
            </a:pPr>
            <a:r>
              <a:t/>
            </a:r>
            <a:endParaRPr sz="1200"/>
          </a:p>
          <a:p>
            <a:pPr indent="0" lvl="0" marL="0" rtl="0" algn="l">
              <a:lnSpc>
                <a:spcPct val="114000"/>
              </a:lnSpc>
              <a:spcBef>
                <a:spcPts val="0"/>
              </a:spcBef>
              <a:spcAft>
                <a:spcPts val="0"/>
              </a:spcAft>
              <a:buNone/>
            </a:pPr>
            <a:r>
              <a:rPr b="1" lang="en" sz="1800"/>
              <a:t>Portable Battery Pack	</a:t>
            </a:r>
            <a:r>
              <a:rPr b="1" lang="en" sz="1400"/>
              <a:t>   </a:t>
            </a:r>
            <a:r>
              <a:rPr b="1" lang="en" sz="1400">
                <a:solidFill>
                  <a:schemeClr val="lt2"/>
                </a:solidFill>
              </a:rPr>
              <a:t>(base)</a:t>
            </a:r>
            <a:endParaRPr b="1" sz="1400"/>
          </a:p>
        </p:txBody>
      </p:sp>
      <p:sp>
        <p:nvSpPr>
          <p:cNvPr id="183" name="Google Shape;183;p21"/>
          <p:cNvSpPr txBox="1"/>
          <p:nvPr>
            <p:ph type="title"/>
          </p:nvPr>
        </p:nvSpPr>
        <p:spPr>
          <a:xfrm>
            <a:off x="1297500" y="393750"/>
            <a:ext cx="34032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Power Supply</a:t>
            </a:r>
            <a:endParaRPr/>
          </a:p>
          <a:p>
            <a:pPr indent="0" lvl="0" marL="0" rtl="0" algn="l">
              <a:spcBef>
                <a:spcPts val="0"/>
              </a:spcBef>
              <a:spcAft>
                <a:spcPts val="0"/>
              </a:spcAft>
              <a:buNone/>
            </a:pPr>
            <a:r>
              <a:t/>
            </a:r>
            <a:endParaRPr/>
          </a:p>
        </p:txBody>
      </p:sp>
      <p:sp>
        <p:nvSpPr>
          <p:cNvPr id="184" name="Google Shape;184;p21"/>
          <p:cNvSpPr txBox="1"/>
          <p:nvPr>
            <p:ph type="title"/>
          </p:nvPr>
        </p:nvSpPr>
        <p:spPr>
          <a:xfrm>
            <a:off x="4933225" y="393750"/>
            <a:ext cx="34032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Antennas</a:t>
            </a:r>
            <a:endParaRPr/>
          </a:p>
        </p:txBody>
      </p:sp>
      <p:sp>
        <p:nvSpPr>
          <p:cNvPr id="185" name="Google Shape;185;p21"/>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lnSpc>
                <a:spcPct val="114000"/>
              </a:lnSpc>
              <a:spcBef>
                <a:spcPts val="0"/>
              </a:spcBef>
              <a:spcAft>
                <a:spcPts val="0"/>
              </a:spcAft>
              <a:buNone/>
            </a:pPr>
            <a:r>
              <a:rPr b="1" lang="en" sz="1800"/>
              <a:t>Omni-directional		</a:t>
            </a:r>
            <a:r>
              <a:rPr b="1" lang="en" sz="1800">
                <a:solidFill>
                  <a:schemeClr val="lt2"/>
                </a:solidFill>
              </a:rPr>
              <a:t>(node)</a:t>
            </a:r>
            <a:endParaRPr b="1" sz="1800">
              <a:solidFill>
                <a:schemeClr val="lt2"/>
              </a:solidFill>
            </a:endParaRPr>
          </a:p>
          <a:p>
            <a:pPr indent="-330200" lvl="0" marL="457200" rtl="0" algn="l">
              <a:lnSpc>
                <a:spcPct val="114000"/>
              </a:lnSpc>
              <a:spcBef>
                <a:spcPts val="0"/>
              </a:spcBef>
              <a:spcAft>
                <a:spcPts val="0"/>
              </a:spcAft>
              <a:buSzPts val="1600"/>
              <a:buChar char="●"/>
            </a:pPr>
            <a:r>
              <a:rPr lang="en" sz="1600"/>
              <a:t>Loop or Dipole</a:t>
            </a:r>
            <a:endParaRPr sz="1600"/>
          </a:p>
          <a:p>
            <a:pPr indent="0" lvl="0" marL="0" rtl="0" algn="l">
              <a:lnSpc>
                <a:spcPct val="114000"/>
              </a:lnSpc>
              <a:spcBef>
                <a:spcPts val="0"/>
              </a:spcBef>
              <a:spcAft>
                <a:spcPts val="0"/>
              </a:spcAft>
              <a:buNone/>
            </a:pPr>
            <a:r>
              <a:t/>
            </a:r>
            <a:endParaRPr sz="1800"/>
          </a:p>
          <a:p>
            <a:pPr indent="0" lvl="0" marL="0" marR="0" rtl="0" algn="l">
              <a:lnSpc>
                <a:spcPct val="114000"/>
              </a:lnSpc>
              <a:spcBef>
                <a:spcPts val="0"/>
              </a:spcBef>
              <a:spcAft>
                <a:spcPts val="0"/>
              </a:spcAft>
              <a:buNone/>
            </a:pPr>
            <a:r>
              <a:rPr b="1" lang="en" sz="1800"/>
              <a:t>Directional Antenna	</a:t>
            </a:r>
            <a:r>
              <a:rPr b="1" lang="en" sz="1800">
                <a:solidFill>
                  <a:schemeClr val="lt2"/>
                </a:solidFill>
              </a:rPr>
              <a:t>(base)</a:t>
            </a:r>
            <a:endParaRPr b="1" sz="1800">
              <a:solidFill>
                <a:schemeClr val="lt2"/>
              </a:solidFill>
            </a:endParaRPr>
          </a:p>
          <a:p>
            <a:pPr indent="-330200" lvl="0" marL="457200" rtl="0" algn="l">
              <a:lnSpc>
                <a:spcPct val="114000"/>
              </a:lnSpc>
              <a:spcBef>
                <a:spcPts val="0"/>
              </a:spcBef>
              <a:spcAft>
                <a:spcPts val="0"/>
              </a:spcAft>
              <a:buSzPts val="1600"/>
              <a:buChar char="●"/>
            </a:pPr>
            <a:r>
              <a:rPr lang="en" sz="1600"/>
              <a:t>End-fire or Yagi-Uda</a:t>
            </a:r>
            <a:endParaRPr sz="1600"/>
          </a:p>
          <a:p>
            <a:pPr indent="0" lvl="0" marL="0" rtl="0" algn="l">
              <a:lnSpc>
                <a:spcPct val="114000"/>
              </a:lnSpc>
              <a:spcBef>
                <a:spcPts val="0"/>
              </a:spcBef>
              <a:spcAft>
                <a:spcPts val="0"/>
              </a:spcAft>
              <a:buNone/>
            </a:pPr>
            <a:r>
              <a:t/>
            </a:r>
            <a:endParaRPr sz="1800"/>
          </a:p>
          <a:p>
            <a:pPr indent="0" lvl="0" marL="0" rtl="0" algn="l">
              <a:lnSpc>
                <a:spcPct val="114000"/>
              </a:lnSpc>
              <a:spcBef>
                <a:spcPts val="0"/>
              </a:spcBef>
              <a:spcAft>
                <a:spcPts val="0"/>
              </a:spcAft>
              <a:buNone/>
            </a:pPr>
            <a:r>
              <a:rPr b="1" lang="en" sz="1800"/>
              <a:t>Testing phase</a:t>
            </a:r>
            <a:endParaRPr b="1" sz="1800"/>
          </a:p>
          <a:p>
            <a:pPr indent="-330200" lvl="0" marL="457200" rtl="0" algn="l">
              <a:lnSpc>
                <a:spcPct val="114000"/>
              </a:lnSpc>
              <a:spcBef>
                <a:spcPts val="0"/>
              </a:spcBef>
              <a:spcAft>
                <a:spcPts val="0"/>
              </a:spcAft>
              <a:buSzPts val="1600"/>
              <a:buChar char="●"/>
            </a:pPr>
            <a:r>
              <a:rPr lang="en" sz="1600"/>
              <a:t>DWM1000 module integrated antenna</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